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7" r:id="rId3"/>
    <p:sldId id="268" r:id="rId4"/>
    <p:sldId id="266" r:id="rId5"/>
    <p:sldId id="263" r:id="rId6"/>
    <p:sldId id="264" r:id="rId7"/>
    <p:sldId id="269" r:id="rId8"/>
    <p:sldId id="270" r:id="rId9"/>
    <p:sldId id="271" r:id="rId10"/>
    <p:sldId id="272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65" autoAdjust="0"/>
  </p:normalViewPr>
  <p:slideViewPr>
    <p:cSldViewPr>
      <p:cViewPr>
        <p:scale>
          <a:sx n="100" d="100"/>
          <a:sy n="100" d="100"/>
        </p:scale>
        <p:origin x="-1776" y="-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DBF23-618B-4EF1-A44A-17C257B27EBA}" type="datetimeFigureOut">
              <a:rPr lang="en-US" smtClean="0"/>
              <a:t>4/25/16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2CDC3-8749-49EC-B5D4-BE86B8621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43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on</a:t>
            </a:r>
            <a:r>
              <a:rPr lang="en-US" baseline="0" dirty="0" smtClean="0"/>
              <a:t> the left: ice coverage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bacteria might account up to 90% of benthic biomass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here the similarity of investigated bacterial populations of several years is compared (MDS-plot)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they show clear dissimilarities between cold an warm years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communities from </a:t>
            </a:r>
            <a:r>
              <a:rPr lang="de-DE" dirty="0" smtClean="0"/>
              <a:t>2003, 2009 </a:t>
            </a:r>
            <a:r>
              <a:rPr lang="de-DE" dirty="0" err="1" smtClean="0"/>
              <a:t>and</a:t>
            </a:r>
            <a:r>
              <a:rPr lang="de-DE" dirty="0" smtClean="0"/>
              <a:t> 2008 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en-US" noProof="0" dirty="0" smtClean="0"/>
              <a:t>significantly different from those of 2006 and 2007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273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Agnieska</a:t>
            </a:r>
            <a:r>
              <a:rPr lang="en-US" dirty="0" smtClean="0"/>
              <a:t> time series</a:t>
            </a:r>
          </a:p>
          <a:p>
            <a:r>
              <a:rPr lang="en-US" dirty="0" smtClean="0"/>
              <a:t>My time series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of </a:t>
            </a:r>
            <a:r>
              <a:rPr lang="en-US" dirty="0" err="1" smtClean="0"/>
              <a:t>Agnieszka</a:t>
            </a:r>
            <a:r>
              <a:rPr lang="en-US" dirty="0" smtClean="0"/>
              <a:t> array</a:t>
            </a:r>
          </a:p>
          <a:p>
            <a:r>
              <a:rPr lang="en-US" dirty="0" smtClean="0"/>
              <a:t>Map of </a:t>
            </a:r>
            <a:r>
              <a:rPr lang="en-US" dirty="0" err="1" smtClean="0"/>
              <a:t>Hausgarten</a:t>
            </a:r>
            <a:r>
              <a:rPr lang="en-US" dirty="0" smtClean="0"/>
              <a:t> array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Agnieska</a:t>
            </a:r>
            <a:r>
              <a:rPr lang="en-US" dirty="0" smtClean="0"/>
              <a:t> time series</a:t>
            </a:r>
          </a:p>
          <a:p>
            <a:r>
              <a:rPr lang="en-US" dirty="0" smtClean="0"/>
              <a:t>My time series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EKE</a:t>
            </a:r>
          </a:p>
          <a:p>
            <a:r>
              <a:rPr lang="en-US" dirty="0" smtClean="0"/>
              <a:t>Tem</a:t>
            </a:r>
          </a:p>
          <a:p>
            <a:r>
              <a:rPr lang="en-US" dirty="0" smtClean="0"/>
              <a:t>Growth rate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Snapshot/video from Tore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PHYTOPLANKTON (from</a:t>
            </a:r>
            <a:r>
              <a:rPr lang="en-US" b="1" baseline="0" dirty="0" smtClean="0">
                <a:solidFill>
                  <a:srgbClr val="FF0000"/>
                </a:solidFill>
              </a:rPr>
              <a:t> Sediment Trap time series)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71426" indent="-171426">
              <a:buFont typeface="Arial" panose="020B0604020202020204" pitchFamily="34" charset="0"/>
              <a:buChar char="•"/>
            </a:pPr>
            <a:r>
              <a:rPr lang="en-US" dirty="0" smtClean="0"/>
              <a:t>there always have</a:t>
            </a:r>
            <a:r>
              <a:rPr lang="en-US" baseline="0" dirty="0" smtClean="0"/>
              <a:t> been variations in primary producers with a silicate and a calcareous shell</a:t>
            </a:r>
          </a:p>
          <a:p>
            <a:pPr marL="171426" indent="-171426">
              <a:buFont typeface="Arial" panose="020B0604020202020204" pitchFamily="34" charset="0"/>
              <a:buChar char="•"/>
            </a:pPr>
            <a:r>
              <a:rPr lang="en-US" baseline="0" dirty="0" smtClean="0"/>
              <a:t>however the relative proportion of calcium carbonate (</a:t>
            </a:r>
            <a:r>
              <a:rPr lang="en-US" baseline="0" dirty="0" err="1" smtClean="0"/>
              <a:t>coccolitophores</a:t>
            </a:r>
            <a:r>
              <a:rPr lang="en-US" baseline="0" dirty="0" smtClean="0"/>
              <a:t>) continuously increased, while particulate biogenic silicate (diatoms) decreased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767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cap="all" dirty="0" smtClean="0">
                <a:solidFill>
                  <a:srgbClr val="FF0000"/>
                </a:solidFill>
              </a:rPr>
              <a:t>Zooplankton (from</a:t>
            </a:r>
            <a:r>
              <a:rPr lang="en-US" b="1" cap="all" baseline="0" dirty="0" smtClean="0">
                <a:solidFill>
                  <a:srgbClr val="FF0000"/>
                </a:solidFill>
              </a:rPr>
              <a:t> sediment trap time series)</a:t>
            </a:r>
            <a:endParaRPr lang="en-US" b="1" cap="all" dirty="0" smtClean="0">
              <a:solidFill>
                <a:srgbClr val="FF0000"/>
              </a:solidFill>
            </a:endParaRPr>
          </a:p>
          <a:p>
            <a:pPr marL="171426" indent="-171426">
              <a:buFont typeface="Arial" panose="020B0604020202020204" pitchFamily="34" charset="0"/>
              <a:buChar char="•"/>
            </a:pPr>
            <a:r>
              <a:rPr lang="en-US" dirty="0" smtClean="0"/>
              <a:t>strong increase in </a:t>
            </a:r>
            <a:r>
              <a:rPr lang="en-US" dirty="0" err="1" smtClean="0"/>
              <a:t>Limacina</a:t>
            </a:r>
            <a:r>
              <a:rPr lang="en-US" dirty="0" smtClean="0"/>
              <a:t> from 2007 on</a:t>
            </a:r>
          </a:p>
          <a:p>
            <a:pPr marL="171426" indent="-171426">
              <a:buFont typeface="Arial" panose="020B0604020202020204" pitchFamily="34" charset="0"/>
              <a:buChar char="•"/>
            </a:pPr>
            <a:r>
              <a:rPr lang="en-US" dirty="0" smtClean="0"/>
              <a:t>Amphipods:</a:t>
            </a:r>
            <a:r>
              <a:rPr lang="en-US" baseline="0" dirty="0" smtClean="0"/>
              <a:t> polar amphipod species were replaced by rather boreal species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993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12 year time-series of POC flux at 200m, exhibits bi-modal flux pattern with peaks in Spring and late summer (b)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These flux peaks were selected for next generation sequencing of 18S ribosomal gene –taxonomy adheres to revised classification of Eukaryotes (a)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 (c) Documents importance of fungi, slightly enhanced during spring – seem to be parasites associated with diatom export, enhanced contribution of </a:t>
            </a:r>
            <a:r>
              <a:rPr lang="en-GB" baseline="0" dirty="0" err="1" smtClean="0"/>
              <a:t>metazoa</a:t>
            </a:r>
            <a:r>
              <a:rPr lang="en-GB" baseline="0" dirty="0" smtClean="0"/>
              <a:t> (zooplankton signals) in autumn peak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(d) dominance of </a:t>
            </a:r>
            <a:r>
              <a:rPr lang="en-GB" baseline="0" dirty="0" err="1" smtClean="0"/>
              <a:t>alveolata</a:t>
            </a:r>
            <a:r>
              <a:rPr lang="en-GB" baseline="0" dirty="0" smtClean="0"/>
              <a:t>, e.g. </a:t>
            </a:r>
            <a:r>
              <a:rPr lang="en-GB" baseline="0" dirty="0" err="1" smtClean="0"/>
              <a:t>dinoflagellates</a:t>
            </a:r>
            <a:r>
              <a:rPr lang="en-GB" baseline="0" dirty="0" smtClean="0"/>
              <a:t> and ciliates. </a:t>
            </a:r>
            <a:r>
              <a:rPr lang="en-GB" baseline="0" dirty="0" err="1" smtClean="0"/>
              <a:t>Rhizaria</a:t>
            </a:r>
            <a:r>
              <a:rPr lang="en-GB" baseline="0" dirty="0" smtClean="0"/>
              <a:t>, heterotrophs such as </a:t>
            </a:r>
            <a:r>
              <a:rPr lang="en-GB" baseline="0" dirty="0" err="1" smtClean="0"/>
              <a:t>foraminfera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radiolaria</a:t>
            </a:r>
            <a:r>
              <a:rPr lang="en-GB" baseline="0" dirty="0" smtClean="0"/>
              <a:t> enhanced during summer flux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(</a:t>
            </a:r>
            <a:r>
              <a:rPr lang="en-GB" baseline="0" dirty="0" err="1" smtClean="0"/>
              <a:t>f+g</a:t>
            </a:r>
            <a:r>
              <a:rPr lang="en-GB" baseline="0" dirty="0" smtClean="0"/>
              <a:t>) – seems to be a shift in the importance of </a:t>
            </a:r>
            <a:r>
              <a:rPr lang="en-GB" baseline="0" dirty="0" err="1" smtClean="0"/>
              <a:t>alveolate</a:t>
            </a:r>
            <a:r>
              <a:rPr lang="en-GB" baseline="0" dirty="0" smtClean="0"/>
              <a:t> (includes </a:t>
            </a:r>
            <a:r>
              <a:rPr lang="en-GB" baseline="0" dirty="0" err="1" smtClean="0"/>
              <a:t>dinoflagellates</a:t>
            </a:r>
            <a:r>
              <a:rPr lang="en-GB" baseline="0" dirty="0" smtClean="0"/>
              <a:t>) and </a:t>
            </a:r>
            <a:r>
              <a:rPr lang="en-GB" baseline="0" dirty="0" err="1" smtClean="0"/>
              <a:t>Stramenopiles</a:t>
            </a:r>
            <a:r>
              <a:rPr lang="en-GB" baseline="0" dirty="0" smtClean="0"/>
              <a:t> (diatoms) comprising POC flux that may reflect increasing temperature trends in the region (e).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Pilot study to show that legacy sequencing of archived sediment trap samples appears capable of documenting seasonal and inter-annual trends in upper ocean plankton communities.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AA1DE-356D-4746-95BE-A2388A749611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27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5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5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86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418689" y="790576"/>
            <a:ext cx="8331107" cy="53720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9" name="Titel 1"/>
          <p:cNvSpPr>
            <a:spLocks noGrp="1"/>
          </p:cNvSpPr>
          <p:nvPr>
            <p:ph type="ctrTitle"/>
          </p:nvPr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757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3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3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44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6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71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3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7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7F256-2183-4F89-BF72-D9BBD14F7D45}" type="datetimeFigureOut">
              <a:rPr lang="en-US" smtClean="0"/>
              <a:t>4/25/16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17B37-1BF2-42D5-9FA6-AE7682F94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6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3.pn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eg"/><Relationship Id="rId10" Type="http://schemas.openxmlformats.org/officeDocument/2006/relationships/image" Target="../media/image28.jpg"/><Relationship Id="rId11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-12901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cap="all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700808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FRAM</a:t>
            </a: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Frontiers in Arctic Marine Monitoring</a:t>
            </a:r>
          </a:p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Focus region </a:t>
            </a:r>
            <a:r>
              <a:rPr lang="en-US" sz="3200" b="1" dirty="0" err="1" smtClean="0">
                <a:latin typeface="Arial"/>
                <a:cs typeface="Arial"/>
              </a:rPr>
              <a:t>Fram</a:t>
            </a:r>
            <a:r>
              <a:rPr lang="en-US" sz="3200" b="1" dirty="0" smtClean="0">
                <a:latin typeface="Arial"/>
                <a:cs typeface="Arial"/>
              </a:rPr>
              <a:t> Strait</a:t>
            </a:r>
            <a:endParaRPr lang="en-US" sz="3200" b="1" dirty="0">
              <a:latin typeface="Arial"/>
              <a:cs typeface="Arial"/>
            </a:endParaRP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Recent scientific results</a:t>
            </a:r>
          </a:p>
        </p:txBody>
      </p:sp>
    </p:spTree>
    <p:extLst>
      <p:ext uri="{BB962C8B-B14F-4D97-AF65-F5344CB8AC3E}">
        <p14:creationId xmlns:p14="http://schemas.microsoft.com/office/powerpoint/2010/main" val="8276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3691022" y="1039537"/>
            <a:ext cx="4986337" cy="4192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3683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94" name="Gruppieren 301"/>
          <p:cNvGrpSpPr>
            <a:grpSpLocks/>
          </p:cNvGrpSpPr>
          <p:nvPr/>
        </p:nvGrpSpPr>
        <p:grpSpPr bwMode="auto">
          <a:xfrm>
            <a:off x="3718009" y="1056999"/>
            <a:ext cx="4953000" cy="4129088"/>
            <a:chOff x="3498995" y="931897"/>
            <a:chExt cx="4952651" cy="4127582"/>
          </a:xfrm>
        </p:grpSpPr>
        <p:sp>
          <p:nvSpPr>
            <p:cNvPr id="95" name="Text Box 308"/>
            <p:cNvSpPr txBox="1">
              <a:spLocks noChangeArrowheads="1"/>
            </p:cNvSpPr>
            <p:nvPr/>
          </p:nvSpPr>
          <p:spPr bwMode="auto">
            <a:xfrm>
              <a:off x="7547143" y="4800485"/>
              <a:ext cx="904503" cy="24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/>
              <a:r>
                <a:rPr lang="de-DE" altLang="de-DE" sz="1000">
                  <a:latin typeface="Arial" pitchFamily="34" charset="0"/>
                  <a:ea typeface="MS PGothic" pitchFamily="34" charset="-128"/>
                  <a:cs typeface="Arial" pitchFamily="34" charset="0"/>
                </a:rPr>
                <a:t>Stress= 0.14</a:t>
              </a:r>
            </a:p>
          </p:txBody>
        </p:sp>
        <p:sp>
          <p:nvSpPr>
            <p:cNvPr id="96" name="Text Box 310"/>
            <p:cNvSpPr txBox="1">
              <a:spLocks noChangeArrowheads="1"/>
            </p:cNvSpPr>
            <p:nvPr/>
          </p:nvSpPr>
          <p:spPr bwMode="auto">
            <a:xfrm>
              <a:off x="3519579" y="4351776"/>
              <a:ext cx="1555386" cy="707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/>
              <a:r>
                <a:rPr lang="de-DE" altLang="de-DE" sz="1000">
                  <a:latin typeface="Arial" pitchFamily="34" charset="0"/>
                  <a:ea typeface="MS PGothic" pitchFamily="34" charset="-128"/>
                  <a:cs typeface="Arial" pitchFamily="34" charset="0"/>
                </a:rPr>
                <a:t>ANOSIM:</a:t>
              </a:r>
            </a:p>
            <a:p>
              <a:pPr eaLnBrk="1" hangingPunct="1"/>
              <a:r>
                <a:rPr lang="de-DE" altLang="de-DE" sz="1000">
                  <a:latin typeface="Arial" pitchFamily="34" charset="0"/>
                  <a:ea typeface="MS PGothic" pitchFamily="34" charset="-128"/>
                  <a:cs typeface="Arial" pitchFamily="34" charset="0"/>
                </a:rPr>
                <a:t>2009 vs others: R&gt;0.75*</a:t>
              </a:r>
            </a:p>
            <a:p>
              <a:pPr eaLnBrk="1" hangingPunct="1"/>
              <a:r>
                <a:rPr lang="de-DE" altLang="de-DE" sz="1000">
                  <a:latin typeface="Arial" pitchFamily="34" charset="0"/>
                  <a:ea typeface="MS PGothic" pitchFamily="34" charset="-128"/>
                  <a:cs typeface="Arial" pitchFamily="34" charset="0"/>
                </a:rPr>
                <a:t>2009 vs 2008: R=0.45**</a:t>
              </a:r>
            </a:p>
            <a:p>
              <a:pPr eaLnBrk="1" hangingPunct="1"/>
              <a:r>
                <a:rPr lang="de-DE" altLang="de-DE" sz="1000">
                  <a:latin typeface="Arial" pitchFamily="34" charset="0"/>
                  <a:ea typeface="MS PGothic" pitchFamily="34" charset="-128"/>
                  <a:cs typeface="Arial" pitchFamily="34" charset="0"/>
                </a:rPr>
                <a:t>2008 vs 2006: R=0.66*</a:t>
              </a:r>
            </a:p>
          </p:txBody>
        </p:sp>
        <p:sp>
          <p:nvSpPr>
            <p:cNvPr id="97" name="Text Box 311"/>
            <p:cNvSpPr txBox="1">
              <a:spLocks noChangeArrowheads="1"/>
            </p:cNvSpPr>
            <p:nvPr/>
          </p:nvSpPr>
          <p:spPr bwMode="auto">
            <a:xfrm>
              <a:off x="3498995" y="931897"/>
              <a:ext cx="1657988" cy="24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/>
              <a:r>
                <a:rPr lang="de-DE" altLang="de-DE" sz="1000">
                  <a:latin typeface="Arial" pitchFamily="34" charset="0"/>
                  <a:ea typeface="MS PGothic" pitchFamily="34" charset="-128"/>
                  <a:cs typeface="Arial" pitchFamily="34" charset="0"/>
                </a:rPr>
                <a:t>ANOSIM: Global R=0.5***</a:t>
              </a:r>
            </a:p>
          </p:txBody>
        </p:sp>
      </p:grpSp>
      <p:sp>
        <p:nvSpPr>
          <p:cNvPr id="291" name="Rechteck 786"/>
          <p:cNvSpPr>
            <a:spLocks noChangeArrowheads="1"/>
          </p:cNvSpPr>
          <p:nvPr/>
        </p:nvSpPr>
        <p:spPr bwMode="auto">
          <a:xfrm>
            <a:off x="4382183" y="5367910"/>
            <a:ext cx="36776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 eaLnBrk="1" hangingPunct="1"/>
            <a:r>
              <a:rPr lang="en-GB" altLang="de-DE" sz="1200" dirty="0">
                <a:latin typeface="Arial" pitchFamily="34" charset="0"/>
                <a:cs typeface="Arial" pitchFamily="34" charset="0"/>
              </a:rPr>
              <a:t>Variability in the bacterial </a:t>
            </a:r>
            <a:r>
              <a:rPr lang="en-GB" altLang="de-DE" sz="1200" dirty="0" smtClean="0">
                <a:latin typeface="Arial" pitchFamily="34" charset="0"/>
                <a:cs typeface="Arial" pitchFamily="34" charset="0"/>
              </a:rPr>
              <a:t>composition in </a:t>
            </a:r>
            <a:r>
              <a:rPr lang="en-GB" altLang="de-DE" sz="1200" dirty="0">
                <a:latin typeface="Arial" pitchFamily="34" charset="0"/>
                <a:cs typeface="Arial" pitchFamily="34" charset="0"/>
              </a:rPr>
              <a:t>surface sediments </a:t>
            </a:r>
            <a:r>
              <a:rPr lang="en-GB" altLang="de-DE" sz="1200" dirty="0" smtClean="0">
                <a:latin typeface="Arial" pitchFamily="34" charset="0"/>
                <a:cs typeface="Arial" pitchFamily="34" charset="0"/>
              </a:rPr>
              <a:t>from the </a:t>
            </a:r>
            <a:r>
              <a:rPr lang="en-GB" altLang="de-DE" sz="1200" dirty="0">
                <a:latin typeface="Arial" pitchFamily="34" charset="0"/>
                <a:cs typeface="Arial" pitchFamily="34" charset="0"/>
              </a:rPr>
              <a:t>central </a:t>
            </a:r>
            <a:r>
              <a:rPr lang="en-GB" altLang="de-DE" sz="1200" dirty="0" smtClean="0">
                <a:latin typeface="Arial" pitchFamily="34" charset="0"/>
                <a:cs typeface="Arial" pitchFamily="34" charset="0"/>
              </a:rPr>
              <a:t>HAUSGARTEN site between </a:t>
            </a:r>
            <a:r>
              <a:rPr lang="en-GB" altLang="de-DE" sz="1200" dirty="0">
                <a:latin typeface="Arial" pitchFamily="34" charset="0"/>
                <a:cs typeface="Arial" pitchFamily="34" charset="0"/>
              </a:rPr>
              <a:t>2003 and 2009</a:t>
            </a:r>
          </a:p>
          <a:p>
            <a:pPr algn="ctr" eaLnBrk="1" hangingPunct="1"/>
            <a:endParaRPr lang="en-GB" altLang="de-DE" sz="800" dirty="0"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GB" altLang="de-DE" sz="1000" i="1" dirty="0">
                <a:latin typeface="Arial" pitchFamily="34" charset="0"/>
                <a:cs typeface="Arial" pitchFamily="34" charset="0"/>
              </a:rPr>
              <a:t>(Jacob, in prep.)</a:t>
            </a:r>
          </a:p>
        </p:txBody>
      </p:sp>
      <p:grpSp>
        <p:nvGrpSpPr>
          <p:cNvPr id="306" name="Gruppieren 305"/>
          <p:cNvGrpSpPr/>
          <p:nvPr/>
        </p:nvGrpSpPr>
        <p:grpSpPr>
          <a:xfrm>
            <a:off x="285717" y="757471"/>
            <a:ext cx="7433237" cy="3309383"/>
            <a:chOff x="285717" y="1065148"/>
            <a:chExt cx="7433237" cy="3309383"/>
          </a:xfrm>
        </p:grpSpPr>
        <p:grpSp>
          <p:nvGrpSpPr>
            <p:cNvPr id="5" name="Group 306"/>
            <p:cNvGrpSpPr>
              <a:grpSpLocks/>
            </p:cNvGrpSpPr>
            <p:nvPr/>
          </p:nvGrpSpPr>
          <p:grpSpPr bwMode="auto">
            <a:xfrm>
              <a:off x="5728236" y="3236293"/>
              <a:ext cx="1833566" cy="1138238"/>
              <a:chOff x="2700" y="1982"/>
              <a:chExt cx="1155" cy="71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" name="Group 294"/>
              <p:cNvGrpSpPr>
                <a:grpSpLocks/>
              </p:cNvGrpSpPr>
              <p:nvPr/>
            </p:nvGrpSpPr>
            <p:grpSpPr bwMode="auto">
              <a:xfrm>
                <a:off x="2914" y="1982"/>
                <a:ext cx="941" cy="717"/>
                <a:chOff x="2914" y="1982"/>
                <a:chExt cx="941" cy="717"/>
              </a:xfrm>
            </p:grpSpPr>
            <p:sp>
              <p:nvSpPr>
                <p:cNvPr id="8" name="Rectangle 89"/>
                <p:cNvSpPr>
                  <a:spLocks noChangeArrowheads="1"/>
                </p:cNvSpPr>
                <p:nvPr/>
              </p:nvSpPr>
              <p:spPr bwMode="auto">
                <a:xfrm>
                  <a:off x="3095" y="1982"/>
                  <a:ext cx="17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9" name="Rectangle 90"/>
                <p:cNvSpPr>
                  <a:spLocks noChangeArrowheads="1"/>
                </p:cNvSpPr>
                <p:nvPr/>
              </p:nvSpPr>
              <p:spPr bwMode="auto">
                <a:xfrm>
                  <a:off x="3095" y="2003"/>
                  <a:ext cx="17" cy="6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0" name="Rectangle 91"/>
                <p:cNvSpPr>
                  <a:spLocks noChangeArrowheads="1"/>
                </p:cNvSpPr>
                <p:nvPr/>
              </p:nvSpPr>
              <p:spPr bwMode="auto">
                <a:xfrm>
                  <a:off x="3090" y="1987"/>
                  <a:ext cx="28" cy="6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1" name="Rectangle 92"/>
                <p:cNvSpPr>
                  <a:spLocks noChangeArrowheads="1"/>
                </p:cNvSpPr>
                <p:nvPr/>
              </p:nvSpPr>
              <p:spPr bwMode="auto">
                <a:xfrm>
                  <a:off x="3090" y="1998"/>
                  <a:ext cx="28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2" name="Rectangle 93"/>
                <p:cNvSpPr>
                  <a:spLocks noChangeArrowheads="1"/>
                </p:cNvSpPr>
                <p:nvPr/>
              </p:nvSpPr>
              <p:spPr bwMode="auto">
                <a:xfrm>
                  <a:off x="3090" y="1993"/>
                  <a:ext cx="28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3" name="Rectangle 94"/>
                <p:cNvSpPr>
                  <a:spLocks noChangeArrowheads="1"/>
                </p:cNvSpPr>
                <p:nvPr/>
              </p:nvSpPr>
              <p:spPr bwMode="auto">
                <a:xfrm>
                  <a:off x="3090" y="1993"/>
                  <a:ext cx="28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4" name="Oval 95"/>
                <p:cNvSpPr>
                  <a:spLocks noChangeArrowheads="1"/>
                </p:cNvSpPr>
                <p:nvPr/>
              </p:nvSpPr>
              <p:spPr bwMode="auto">
                <a:xfrm>
                  <a:off x="3090" y="1982"/>
                  <a:ext cx="28" cy="2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5" name="Rectangle 96"/>
                <p:cNvSpPr>
                  <a:spLocks noChangeArrowheads="1"/>
                </p:cNvSpPr>
                <p:nvPr/>
              </p:nvSpPr>
              <p:spPr bwMode="auto">
                <a:xfrm>
                  <a:off x="3334" y="2056"/>
                  <a:ext cx="17" cy="6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6" name="Rectangle 97"/>
                <p:cNvSpPr>
                  <a:spLocks noChangeArrowheads="1"/>
                </p:cNvSpPr>
                <p:nvPr/>
              </p:nvSpPr>
              <p:spPr bwMode="auto">
                <a:xfrm>
                  <a:off x="3334" y="2078"/>
                  <a:ext cx="17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7" name="Rectangle 98"/>
                <p:cNvSpPr>
                  <a:spLocks noChangeArrowheads="1"/>
                </p:cNvSpPr>
                <p:nvPr/>
              </p:nvSpPr>
              <p:spPr bwMode="auto">
                <a:xfrm>
                  <a:off x="3328" y="2062"/>
                  <a:ext cx="28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8" name="Rectangle 99"/>
                <p:cNvSpPr>
                  <a:spLocks noChangeArrowheads="1"/>
                </p:cNvSpPr>
                <p:nvPr/>
              </p:nvSpPr>
              <p:spPr bwMode="auto">
                <a:xfrm>
                  <a:off x="3328" y="2072"/>
                  <a:ext cx="28" cy="6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19" name="Rectangle 100"/>
                <p:cNvSpPr>
                  <a:spLocks noChangeArrowheads="1"/>
                </p:cNvSpPr>
                <p:nvPr/>
              </p:nvSpPr>
              <p:spPr bwMode="auto">
                <a:xfrm>
                  <a:off x="3328" y="2067"/>
                  <a:ext cx="28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20" name="Rectangle 101"/>
                <p:cNvSpPr>
                  <a:spLocks noChangeArrowheads="1"/>
                </p:cNvSpPr>
                <p:nvPr/>
              </p:nvSpPr>
              <p:spPr bwMode="auto">
                <a:xfrm>
                  <a:off x="3328" y="2067"/>
                  <a:ext cx="28" cy="5"/>
                </a:xfrm>
                <a:prstGeom prst="rect">
                  <a:avLst/>
                </a:prstGeom>
                <a:solidFill>
                  <a:srgbClr val="8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21" name="Oval 102"/>
                <p:cNvSpPr>
                  <a:spLocks noChangeArrowheads="1"/>
                </p:cNvSpPr>
                <p:nvPr/>
              </p:nvSpPr>
              <p:spPr bwMode="auto">
                <a:xfrm>
                  <a:off x="3328" y="2056"/>
                  <a:ext cx="28" cy="2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22" name="Group 293"/>
                <p:cNvGrpSpPr>
                  <a:grpSpLocks/>
                </p:cNvGrpSpPr>
                <p:nvPr/>
              </p:nvGrpSpPr>
              <p:grpSpPr bwMode="auto">
                <a:xfrm>
                  <a:off x="2914" y="1993"/>
                  <a:ext cx="941" cy="706"/>
                  <a:chOff x="2914" y="1993"/>
                  <a:chExt cx="941" cy="706"/>
                </a:xfrm>
              </p:grpSpPr>
              <p:sp>
                <p:nvSpPr>
                  <p:cNvPr id="23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067" y="2455"/>
                    <a:ext cx="17" cy="5"/>
                  </a:xfrm>
                  <a:prstGeom prst="rect">
                    <a:avLst/>
                  </a:prstGeom>
                  <a:solidFill>
                    <a:srgbClr val="8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24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3067" y="2476"/>
                    <a:ext cx="17" cy="6"/>
                  </a:xfrm>
                  <a:prstGeom prst="rect">
                    <a:avLst/>
                  </a:prstGeom>
                  <a:solidFill>
                    <a:srgbClr val="8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25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2460"/>
                    <a:ext cx="29" cy="6"/>
                  </a:xfrm>
                  <a:prstGeom prst="rect">
                    <a:avLst/>
                  </a:prstGeom>
                  <a:solidFill>
                    <a:srgbClr val="8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26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2471"/>
                    <a:ext cx="29" cy="5"/>
                  </a:xfrm>
                  <a:prstGeom prst="rect">
                    <a:avLst/>
                  </a:prstGeom>
                  <a:solidFill>
                    <a:srgbClr val="8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27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2466"/>
                    <a:ext cx="29" cy="5"/>
                  </a:xfrm>
                  <a:prstGeom prst="rect">
                    <a:avLst/>
                  </a:prstGeom>
                  <a:solidFill>
                    <a:srgbClr val="8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28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2466"/>
                    <a:ext cx="29" cy="5"/>
                  </a:xfrm>
                  <a:prstGeom prst="rect">
                    <a:avLst/>
                  </a:prstGeom>
                  <a:solidFill>
                    <a:srgbClr val="80FF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29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061" y="2455"/>
                    <a:ext cx="29" cy="2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grpSp>
                <p:nvGrpSpPr>
                  <p:cNvPr id="30" name="Group 292"/>
                  <p:cNvGrpSpPr>
                    <a:grpSpLocks/>
                  </p:cNvGrpSpPr>
                  <p:nvPr/>
                </p:nvGrpSpPr>
                <p:grpSpPr bwMode="auto">
                  <a:xfrm>
                    <a:off x="2914" y="1993"/>
                    <a:ext cx="941" cy="706"/>
                    <a:chOff x="2914" y="1993"/>
                    <a:chExt cx="941" cy="706"/>
                  </a:xfrm>
                </p:grpSpPr>
                <p:sp>
                  <p:nvSpPr>
                    <p:cNvPr id="31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0" y="2673"/>
                      <a:ext cx="17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2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20" y="2694"/>
                      <a:ext cx="17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3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4" y="2678"/>
                      <a:ext cx="28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4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4" y="2689"/>
                      <a:ext cx="28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5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4" y="2683"/>
                      <a:ext cx="28" cy="6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6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4" y="2683"/>
                      <a:ext cx="28" cy="6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7" name="Oval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4" y="2673"/>
                      <a:ext cx="28" cy="2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8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1" y="2657"/>
                      <a:ext cx="17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39" name="Rectangle 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81" y="2678"/>
                      <a:ext cx="17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0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5" y="2662"/>
                      <a:ext cx="29" cy="6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1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5" y="2673"/>
                      <a:ext cx="29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2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5" y="2668"/>
                      <a:ext cx="29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3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5" y="2668"/>
                      <a:ext cx="29" cy="5"/>
                    </a:xfrm>
                    <a:prstGeom prst="rect">
                      <a:avLst/>
                    </a:prstGeom>
                    <a:solidFill>
                      <a:srgbClr val="80FF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44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5" y="2657"/>
                      <a:ext cx="29" cy="2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grpSp>
                  <p:nvGrpSpPr>
                    <p:cNvPr id="45" name="Group 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5" y="1993"/>
                      <a:ext cx="930" cy="690"/>
                      <a:chOff x="2925" y="1993"/>
                      <a:chExt cx="930" cy="690"/>
                    </a:xfrm>
                  </p:grpSpPr>
                  <p:sp>
                    <p:nvSpPr>
                      <p:cNvPr id="46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33" y="2290"/>
                        <a:ext cx="17" cy="6"/>
                      </a:xfrm>
                      <a:prstGeom prst="rect">
                        <a:avLst/>
                      </a:prstGeom>
                      <a:solidFill>
                        <a:srgbClr val="80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47" name="Rectangl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33" y="2311"/>
                        <a:ext cx="17" cy="6"/>
                      </a:xfrm>
                      <a:prstGeom prst="rect">
                        <a:avLst/>
                      </a:prstGeom>
                      <a:solidFill>
                        <a:srgbClr val="80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48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27" y="2296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49" name="Rectangle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27" y="2306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50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27" y="2301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51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27" y="2301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52" name="Oval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27" y="2290"/>
                        <a:ext cx="28" cy="2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53" name="Freeform 2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25" y="1993"/>
                        <a:ext cx="913" cy="690"/>
                      </a:xfrm>
                      <a:custGeom>
                        <a:avLst/>
                        <a:gdLst>
                          <a:gd name="T0" fmla="*/ 562 w 913"/>
                          <a:gd name="T1" fmla="*/ 675 h 690"/>
                          <a:gd name="T2" fmla="*/ 0 w 913"/>
                          <a:gd name="T3" fmla="*/ 690 h 690"/>
                          <a:gd name="T4" fmla="*/ 176 w 913"/>
                          <a:gd name="T5" fmla="*/ 0 h 690"/>
                          <a:gd name="T6" fmla="*/ 414 w 913"/>
                          <a:gd name="T7" fmla="*/ 74 h 690"/>
                          <a:gd name="T8" fmla="*/ 913 w 913"/>
                          <a:gd name="T9" fmla="*/ 308 h 690"/>
                          <a:gd name="T10" fmla="*/ 562 w 913"/>
                          <a:gd name="T11" fmla="*/ 675 h 69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913"/>
                          <a:gd name="T19" fmla="*/ 0 h 690"/>
                          <a:gd name="T20" fmla="*/ 913 w 913"/>
                          <a:gd name="T21" fmla="*/ 690 h 690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913" h="690">
                            <a:moveTo>
                              <a:pt x="562" y="675"/>
                            </a:moveTo>
                            <a:lnTo>
                              <a:pt x="0" y="690"/>
                            </a:lnTo>
                            <a:lnTo>
                              <a:pt x="176" y="0"/>
                            </a:lnTo>
                            <a:lnTo>
                              <a:pt x="414" y="74"/>
                            </a:lnTo>
                            <a:lnTo>
                              <a:pt x="913" y="308"/>
                            </a:lnTo>
                            <a:lnTo>
                              <a:pt x="562" y="675"/>
                            </a:lnTo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7030A0">
                              <a:tint val="66000"/>
                              <a:satMod val="160000"/>
                              <a:alpha val="0"/>
                            </a:srgbClr>
                          </a:gs>
                          <a:gs pos="50000">
                            <a:srgbClr val="7030A0">
                              <a:tint val="44500"/>
                              <a:satMod val="160000"/>
                            </a:srgbClr>
                          </a:gs>
                          <a:gs pos="100000">
                            <a:srgbClr val="7030A0">
                              <a:tint val="23500"/>
                              <a:satMod val="160000"/>
                            </a:srgbClr>
                          </a:gs>
                        </a:gsLst>
                        <a:lin ang="16200000" scaled="1"/>
                        <a:tileRect/>
                      </a:gradFill>
                      <a:ln w="9525">
                        <a:solidFill>
                          <a:srgbClr val="7030A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</p:grpSp>
              </p:grpSp>
            </p:grpSp>
          </p:grpSp>
          <p:sp>
            <p:nvSpPr>
              <p:cNvPr id="7" name="Text Box 305"/>
              <p:cNvSpPr txBox="1">
                <a:spLocks noChangeArrowheads="1"/>
              </p:cNvSpPr>
              <p:nvPr/>
            </p:nvSpPr>
            <p:spPr bwMode="auto">
              <a:xfrm>
                <a:off x="2700" y="2338"/>
                <a:ext cx="54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dirty="0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2004</a:t>
                </a:r>
              </a:p>
            </p:txBody>
          </p:sp>
        </p:grpSp>
        <p:grpSp>
          <p:nvGrpSpPr>
            <p:cNvPr id="54" name="Group 303"/>
            <p:cNvGrpSpPr>
              <a:grpSpLocks/>
            </p:cNvGrpSpPr>
            <p:nvPr/>
          </p:nvGrpSpPr>
          <p:grpSpPr bwMode="auto">
            <a:xfrm>
              <a:off x="6707716" y="2467943"/>
              <a:ext cx="1011238" cy="987425"/>
              <a:chOff x="3317" y="1498"/>
              <a:chExt cx="637" cy="62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5" name="Group 280"/>
              <p:cNvGrpSpPr>
                <a:grpSpLocks/>
              </p:cNvGrpSpPr>
              <p:nvPr/>
            </p:nvGrpSpPr>
            <p:grpSpPr bwMode="auto">
              <a:xfrm>
                <a:off x="3317" y="1498"/>
                <a:ext cx="294" cy="622"/>
                <a:chOff x="3317" y="1498"/>
                <a:chExt cx="294" cy="622"/>
              </a:xfrm>
            </p:grpSpPr>
            <p:sp>
              <p:nvSpPr>
                <p:cNvPr id="57" name="Rectangle 40"/>
                <p:cNvSpPr>
                  <a:spLocks noChangeArrowheads="1"/>
                </p:cNvSpPr>
                <p:nvPr/>
              </p:nvSpPr>
              <p:spPr bwMode="auto">
                <a:xfrm>
                  <a:off x="3475" y="2094"/>
                  <a:ext cx="17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58" name="Rectangle 41"/>
                <p:cNvSpPr>
                  <a:spLocks noChangeArrowheads="1"/>
                </p:cNvSpPr>
                <p:nvPr/>
              </p:nvSpPr>
              <p:spPr bwMode="auto">
                <a:xfrm>
                  <a:off x="3475" y="2115"/>
                  <a:ext cx="17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59" name="Rectangle 42"/>
                <p:cNvSpPr>
                  <a:spLocks noChangeArrowheads="1"/>
                </p:cNvSpPr>
                <p:nvPr/>
              </p:nvSpPr>
              <p:spPr bwMode="auto">
                <a:xfrm>
                  <a:off x="3470" y="2099"/>
                  <a:ext cx="28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0" name="Rectangle 43"/>
                <p:cNvSpPr>
                  <a:spLocks noChangeArrowheads="1"/>
                </p:cNvSpPr>
                <p:nvPr/>
              </p:nvSpPr>
              <p:spPr bwMode="auto">
                <a:xfrm>
                  <a:off x="3470" y="2110"/>
                  <a:ext cx="28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1" name="Rectangle 44"/>
                <p:cNvSpPr>
                  <a:spLocks noChangeArrowheads="1"/>
                </p:cNvSpPr>
                <p:nvPr/>
              </p:nvSpPr>
              <p:spPr bwMode="auto">
                <a:xfrm>
                  <a:off x="3470" y="2104"/>
                  <a:ext cx="28" cy="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2" name="Rectangle 45"/>
                <p:cNvSpPr>
                  <a:spLocks noChangeArrowheads="1"/>
                </p:cNvSpPr>
                <p:nvPr/>
              </p:nvSpPr>
              <p:spPr bwMode="auto">
                <a:xfrm>
                  <a:off x="3470" y="2104"/>
                  <a:ext cx="28" cy="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3" name="Oval 46"/>
                <p:cNvSpPr>
                  <a:spLocks noChangeArrowheads="1"/>
                </p:cNvSpPr>
                <p:nvPr/>
              </p:nvSpPr>
              <p:spPr bwMode="auto">
                <a:xfrm>
                  <a:off x="3470" y="2094"/>
                  <a:ext cx="28" cy="26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4" name="Rectangle 61"/>
                <p:cNvSpPr>
                  <a:spLocks noChangeArrowheads="1"/>
                </p:cNvSpPr>
                <p:nvPr/>
              </p:nvSpPr>
              <p:spPr bwMode="auto">
                <a:xfrm>
                  <a:off x="3379" y="2056"/>
                  <a:ext cx="17" cy="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5" name="Rectangle 62"/>
                <p:cNvSpPr>
                  <a:spLocks noChangeArrowheads="1"/>
                </p:cNvSpPr>
                <p:nvPr/>
              </p:nvSpPr>
              <p:spPr bwMode="auto">
                <a:xfrm>
                  <a:off x="3379" y="2078"/>
                  <a:ext cx="17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6" name="Rectangle 63"/>
                <p:cNvSpPr>
                  <a:spLocks noChangeArrowheads="1"/>
                </p:cNvSpPr>
                <p:nvPr/>
              </p:nvSpPr>
              <p:spPr bwMode="auto">
                <a:xfrm>
                  <a:off x="3373" y="2062"/>
                  <a:ext cx="29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7" name="Rectangle 64"/>
                <p:cNvSpPr>
                  <a:spLocks noChangeArrowheads="1"/>
                </p:cNvSpPr>
                <p:nvPr/>
              </p:nvSpPr>
              <p:spPr bwMode="auto">
                <a:xfrm>
                  <a:off x="3373" y="2072"/>
                  <a:ext cx="29" cy="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8" name="Rectangle 65"/>
                <p:cNvSpPr>
                  <a:spLocks noChangeArrowheads="1"/>
                </p:cNvSpPr>
                <p:nvPr/>
              </p:nvSpPr>
              <p:spPr bwMode="auto">
                <a:xfrm>
                  <a:off x="3373" y="2067"/>
                  <a:ext cx="29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69" name="Rectangle 66"/>
                <p:cNvSpPr>
                  <a:spLocks noChangeArrowheads="1"/>
                </p:cNvSpPr>
                <p:nvPr/>
              </p:nvSpPr>
              <p:spPr bwMode="auto">
                <a:xfrm>
                  <a:off x="3373" y="2067"/>
                  <a:ext cx="29" cy="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sp>
              <p:nvSpPr>
                <p:cNvPr id="70" name="Oval 67"/>
                <p:cNvSpPr>
                  <a:spLocks noChangeArrowheads="1"/>
                </p:cNvSpPr>
                <p:nvPr/>
              </p:nvSpPr>
              <p:spPr bwMode="auto">
                <a:xfrm>
                  <a:off x="3373" y="2056"/>
                  <a:ext cx="29" cy="27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e-DE"/>
                </a:p>
              </p:txBody>
            </p:sp>
            <p:grpSp>
              <p:nvGrpSpPr>
                <p:cNvPr id="71" name="Group 279"/>
                <p:cNvGrpSpPr>
                  <a:grpSpLocks/>
                </p:cNvGrpSpPr>
                <p:nvPr/>
              </p:nvGrpSpPr>
              <p:grpSpPr bwMode="auto">
                <a:xfrm>
                  <a:off x="3317" y="1498"/>
                  <a:ext cx="294" cy="606"/>
                  <a:chOff x="3317" y="1498"/>
                  <a:chExt cx="294" cy="606"/>
                </a:xfrm>
              </p:grpSpPr>
              <p:sp>
                <p:nvSpPr>
                  <p:cNvPr id="72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1918"/>
                    <a:ext cx="17" cy="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73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1939"/>
                    <a:ext cx="17" cy="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74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3441" y="1924"/>
                    <a:ext cx="29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75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441" y="1934"/>
                    <a:ext cx="29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76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441" y="1929"/>
                    <a:ext cx="29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77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441" y="1929"/>
                    <a:ext cx="29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78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441" y="1918"/>
                    <a:ext cx="29" cy="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7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1498"/>
                    <a:ext cx="17" cy="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0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3322" y="1520"/>
                    <a:ext cx="17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1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317" y="1504"/>
                    <a:ext cx="28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2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3317" y="1514"/>
                    <a:ext cx="28" cy="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3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317" y="1509"/>
                    <a:ext cx="28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4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3317" y="1509"/>
                    <a:ext cx="28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317" y="1498"/>
                    <a:ext cx="28" cy="27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6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3589" y="1961"/>
                    <a:ext cx="17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7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3589" y="1982"/>
                    <a:ext cx="17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8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583" y="1966"/>
                    <a:ext cx="28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89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3583" y="1977"/>
                    <a:ext cx="28" cy="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0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583" y="1971"/>
                    <a:ext cx="28" cy="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1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3583" y="1971"/>
                    <a:ext cx="28" cy="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3583" y="1961"/>
                    <a:ext cx="28" cy="26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93" name="Freeform 272"/>
                  <p:cNvSpPr>
                    <a:spLocks/>
                  </p:cNvSpPr>
                  <p:nvPr/>
                </p:nvSpPr>
                <p:spPr bwMode="auto">
                  <a:xfrm>
                    <a:off x="3328" y="1509"/>
                    <a:ext cx="266" cy="595"/>
                  </a:xfrm>
                  <a:custGeom>
                    <a:avLst/>
                    <a:gdLst>
                      <a:gd name="T0" fmla="*/ 153 w 266"/>
                      <a:gd name="T1" fmla="*/ 595 h 595"/>
                      <a:gd name="T2" fmla="*/ 57 w 266"/>
                      <a:gd name="T3" fmla="*/ 558 h 595"/>
                      <a:gd name="T4" fmla="*/ 0 w 266"/>
                      <a:gd name="T5" fmla="*/ 0 h 595"/>
                      <a:gd name="T6" fmla="*/ 266 w 266"/>
                      <a:gd name="T7" fmla="*/ 462 h 595"/>
                      <a:gd name="T8" fmla="*/ 153 w 266"/>
                      <a:gd name="T9" fmla="*/ 595 h 5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66"/>
                      <a:gd name="T16" fmla="*/ 0 h 595"/>
                      <a:gd name="T17" fmla="*/ 266 w 266"/>
                      <a:gd name="T18" fmla="*/ 595 h 5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66" h="595">
                        <a:moveTo>
                          <a:pt x="153" y="595"/>
                        </a:moveTo>
                        <a:lnTo>
                          <a:pt x="57" y="558"/>
                        </a:lnTo>
                        <a:lnTo>
                          <a:pt x="0" y="0"/>
                        </a:lnTo>
                        <a:lnTo>
                          <a:pt x="266" y="462"/>
                        </a:lnTo>
                        <a:lnTo>
                          <a:pt x="153" y="595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0070C0">
                          <a:tint val="66000"/>
                          <a:satMod val="160000"/>
                        </a:srgbClr>
                      </a:gs>
                      <a:gs pos="50000">
                        <a:srgbClr val="0070C0">
                          <a:tint val="44500"/>
                          <a:satMod val="160000"/>
                        </a:srgbClr>
                      </a:gs>
                      <a:gs pos="100000">
                        <a:srgbClr val="0070C0">
                          <a:tint val="23500"/>
                          <a:satMod val="160000"/>
                        </a:srgbClr>
                      </a:gs>
                    </a:gsLst>
                    <a:lin ang="13500000" scaled="1"/>
                    <a:tileRect/>
                  </a:gradFill>
                  <a:ln w="9525">
                    <a:solidFill>
                      <a:srgbClr val="0070C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 dirty="0">
                      <a:solidFill>
                        <a:schemeClr val="accent2"/>
                      </a:solidFill>
                    </a:endParaRPr>
                  </a:p>
                </p:txBody>
              </p:sp>
            </p:grpSp>
          </p:grpSp>
          <p:sp>
            <p:nvSpPr>
              <p:cNvPr id="56" name="Text Box 300"/>
              <p:cNvSpPr txBox="1">
                <a:spLocks noChangeArrowheads="1"/>
              </p:cNvSpPr>
              <p:nvPr/>
            </p:nvSpPr>
            <p:spPr bwMode="auto">
              <a:xfrm>
                <a:off x="3405" y="1596"/>
                <a:ext cx="54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2003</a:t>
                </a:r>
              </a:p>
            </p:txBody>
          </p:sp>
        </p:grpSp>
        <p:grpSp>
          <p:nvGrpSpPr>
            <p:cNvPr id="303" name="Gruppieren 302"/>
            <p:cNvGrpSpPr/>
            <p:nvPr/>
          </p:nvGrpSpPr>
          <p:grpSpPr>
            <a:xfrm>
              <a:off x="285717" y="1065148"/>
              <a:ext cx="3168651" cy="1728000"/>
              <a:chOff x="94323" y="958818"/>
              <a:chExt cx="3168651" cy="1728000"/>
            </a:xfrm>
          </p:grpSpPr>
          <p:pic>
            <p:nvPicPr>
              <p:cNvPr id="293" name="Picture 5"/>
              <p:cNvPicPr preferRelativeResize="0"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23" y="958818"/>
                <a:ext cx="1872000" cy="1728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4" name="TextBox 291"/>
              <p:cNvSpPr txBox="1">
                <a:spLocks noChangeArrowheads="1"/>
              </p:cNvSpPr>
              <p:nvPr/>
            </p:nvSpPr>
            <p:spPr bwMode="auto">
              <a:xfrm>
                <a:off x="1970567" y="1560881"/>
                <a:ext cx="129240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0070C0"/>
                    </a:solidFill>
                    <a:latin typeface="Arial" charset="0"/>
                    <a:cs typeface="Arial" charset="0"/>
                  </a:rPr>
                  <a:t>2003</a:t>
                </a:r>
              </a:p>
              <a:p>
                <a:pPr algn="ctr">
                  <a:defRPr/>
                </a:pPr>
                <a:r>
                  <a:rPr lang="en-US" sz="1400" dirty="0">
                    <a:solidFill>
                      <a:srgbClr val="0070C0"/>
                    </a:solidFill>
                    <a:latin typeface="Arial" charset="0"/>
                    <a:cs typeface="Arial" charset="0"/>
                  </a:rPr>
                  <a:t>“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Arial" charset="0"/>
                    <a:cs typeface="Arial" charset="0"/>
                  </a:rPr>
                  <a:t>Polar Year”</a:t>
                </a:r>
                <a:endParaRPr lang="en-US" sz="1400" dirty="0">
                  <a:solidFill>
                    <a:srgbClr val="0070C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26" name="Gruppieren 425"/>
          <p:cNvGrpSpPr/>
          <p:nvPr/>
        </p:nvGrpSpPr>
        <p:grpSpPr>
          <a:xfrm>
            <a:off x="285717" y="1647549"/>
            <a:ext cx="7432792" cy="3405188"/>
            <a:chOff x="285717" y="1955226"/>
            <a:chExt cx="7432792" cy="3405188"/>
          </a:xfrm>
        </p:grpSpPr>
        <p:grpSp>
          <p:nvGrpSpPr>
            <p:cNvPr id="98" name="Gruppieren 302"/>
            <p:cNvGrpSpPr>
              <a:grpSpLocks/>
            </p:cNvGrpSpPr>
            <p:nvPr/>
          </p:nvGrpSpPr>
          <p:grpSpPr bwMode="auto">
            <a:xfrm>
              <a:off x="4205372" y="1955226"/>
              <a:ext cx="3513137" cy="3405188"/>
              <a:chOff x="3946332" y="1566863"/>
              <a:chExt cx="3513331" cy="3405187"/>
            </a:xfrm>
          </p:grpSpPr>
          <p:grpSp>
            <p:nvGrpSpPr>
              <p:cNvPr id="99" name="Group 297"/>
              <p:cNvGrpSpPr>
                <a:grpSpLocks/>
              </p:cNvGrpSpPr>
              <p:nvPr/>
            </p:nvGrpSpPr>
            <p:grpSpPr bwMode="auto">
              <a:xfrm>
                <a:off x="5208588" y="3343275"/>
                <a:ext cx="2251075" cy="1628775"/>
                <a:chOff x="2511" y="2322"/>
                <a:chExt cx="1418" cy="1026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132" name="Group 283"/>
                <p:cNvGrpSpPr>
                  <a:grpSpLocks/>
                </p:cNvGrpSpPr>
                <p:nvPr/>
              </p:nvGrpSpPr>
              <p:grpSpPr bwMode="auto">
                <a:xfrm>
                  <a:off x="2511" y="2322"/>
                  <a:ext cx="1418" cy="1026"/>
                  <a:chOff x="2511" y="2322"/>
                  <a:chExt cx="1418" cy="1026"/>
                </a:xfrm>
              </p:grpSpPr>
              <p:sp>
                <p:nvSpPr>
                  <p:cNvPr id="134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3101" y="2322"/>
                    <a:ext cx="17" cy="5"/>
                  </a:xfrm>
                  <a:prstGeom prst="rect">
                    <a:avLst/>
                  </a:prstGeom>
                  <a:solidFill>
                    <a:srgbClr val="0040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135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3101" y="2343"/>
                    <a:ext cx="17" cy="6"/>
                  </a:xfrm>
                  <a:prstGeom prst="rect">
                    <a:avLst/>
                  </a:prstGeom>
                  <a:solidFill>
                    <a:srgbClr val="0040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136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2327"/>
                    <a:ext cx="29" cy="6"/>
                  </a:xfrm>
                  <a:prstGeom prst="rect">
                    <a:avLst/>
                  </a:prstGeom>
                  <a:solidFill>
                    <a:srgbClr val="0040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137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2338"/>
                    <a:ext cx="29" cy="5"/>
                  </a:xfrm>
                  <a:prstGeom prst="rect">
                    <a:avLst/>
                  </a:prstGeom>
                  <a:solidFill>
                    <a:srgbClr val="0040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138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2333"/>
                    <a:ext cx="29" cy="5"/>
                  </a:xfrm>
                  <a:prstGeom prst="rect">
                    <a:avLst/>
                  </a:prstGeom>
                  <a:solidFill>
                    <a:srgbClr val="0040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139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2333"/>
                    <a:ext cx="29" cy="5"/>
                  </a:xfrm>
                  <a:prstGeom prst="rect">
                    <a:avLst/>
                  </a:prstGeom>
                  <a:solidFill>
                    <a:srgbClr val="0040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sp>
                <p:nvSpPr>
                  <p:cNvPr id="140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3095" y="2322"/>
                    <a:ext cx="29" cy="27"/>
                  </a:xfrm>
                  <a:prstGeom prst="ellipse">
                    <a:avLst/>
                  </a:prstGeom>
                  <a:noFill/>
                  <a:ln w="9525">
                    <a:solidFill>
                      <a:srgbClr val="004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  <p:grpSp>
                <p:nvGrpSpPr>
                  <p:cNvPr id="141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2511" y="2333"/>
                    <a:ext cx="1418" cy="1015"/>
                    <a:chOff x="2511" y="2333"/>
                    <a:chExt cx="1418" cy="1015"/>
                  </a:xfrm>
                </p:grpSpPr>
                <p:sp>
                  <p:nvSpPr>
                    <p:cNvPr id="142" name="Rectangle 1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6" y="2710"/>
                      <a:ext cx="17" cy="5"/>
                    </a:xfrm>
                    <a:prstGeom prst="rect">
                      <a:avLst/>
                    </a:prstGeom>
                    <a:solidFill>
                      <a:srgbClr val="0040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43" name="Rectangle 1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6" y="2731"/>
                      <a:ext cx="17" cy="6"/>
                    </a:xfrm>
                    <a:prstGeom prst="rect">
                      <a:avLst/>
                    </a:prstGeom>
                    <a:solidFill>
                      <a:srgbClr val="0040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44" name="Rectangle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2715"/>
                      <a:ext cx="28" cy="6"/>
                    </a:xfrm>
                    <a:prstGeom prst="rect">
                      <a:avLst/>
                    </a:prstGeom>
                    <a:solidFill>
                      <a:srgbClr val="0040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45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2726"/>
                      <a:ext cx="28" cy="5"/>
                    </a:xfrm>
                    <a:prstGeom prst="rect">
                      <a:avLst/>
                    </a:prstGeom>
                    <a:solidFill>
                      <a:srgbClr val="0040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46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2721"/>
                      <a:ext cx="28" cy="5"/>
                    </a:xfrm>
                    <a:prstGeom prst="rect">
                      <a:avLst/>
                    </a:prstGeom>
                    <a:solidFill>
                      <a:srgbClr val="0040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47" name="Rectangle 1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2721"/>
                      <a:ext cx="28" cy="5"/>
                    </a:xfrm>
                    <a:prstGeom prst="rect">
                      <a:avLst/>
                    </a:prstGeom>
                    <a:solidFill>
                      <a:srgbClr val="0040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sp>
                  <p:nvSpPr>
                    <p:cNvPr id="148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01" y="2710"/>
                      <a:ext cx="28" cy="2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rgbClr val="004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p:txBody>
                </p:sp>
                <p:grpSp>
                  <p:nvGrpSpPr>
                    <p:cNvPr id="149" name="Group 2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11" y="2333"/>
                      <a:ext cx="1401" cy="1015"/>
                      <a:chOff x="2511" y="2333"/>
                      <a:chExt cx="1401" cy="1015"/>
                    </a:xfrm>
                  </p:grpSpPr>
                  <p:sp>
                    <p:nvSpPr>
                      <p:cNvPr id="150" name="Rectangle 1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7" y="3321"/>
                        <a:ext cx="17" cy="6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1" name="Rectangle 1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7" y="3342"/>
                        <a:ext cx="17" cy="6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2" name="Rectangle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1" y="3327"/>
                        <a:ext cx="29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3" name="Rectangle 1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1" y="3337"/>
                        <a:ext cx="29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4" name="Rectangle 1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1" y="3332"/>
                        <a:ext cx="29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5" name="Rectangle 1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1" y="3332"/>
                        <a:ext cx="29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6" name="Oval 1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11" y="3321"/>
                        <a:ext cx="29" cy="2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004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7" name="Rectangle 1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80" y="2742"/>
                        <a:ext cx="17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8" name="Rectangle 1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80" y="2763"/>
                        <a:ext cx="17" cy="6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59" name="Rectangle 1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74" y="2747"/>
                        <a:ext cx="28" cy="6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0" name="Rectangle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74" y="2758"/>
                        <a:ext cx="28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1" name="Rectangle 1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74" y="2753"/>
                        <a:ext cx="28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2" name="Rectangle 1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74" y="2753"/>
                        <a:ext cx="28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3" name="Oval 1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74" y="2742"/>
                        <a:ext cx="28" cy="2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004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4" name="Rectangle 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5" y="2455"/>
                        <a:ext cx="17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5" name="Rectangle 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5" y="2476"/>
                        <a:ext cx="17" cy="6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6" name="Rectangle 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0" y="2460"/>
                        <a:ext cx="28" cy="6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7" name="Rectangle 1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0" y="2471"/>
                        <a:ext cx="28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8" name="Rectangle 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0" y="2466"/>
                        <a:ext cx="28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69" name="Rectangle 1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0" y="2466"/>
                        <a:ext cx="28" cy="5"/>
                      </a:xfrm>
                      <a:prstGeom prst="rect">
                        <a:avLst/>
                      </a:prstGeom>
                      <a:solidFill>
                        <a:srgbClr val="0040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70" name="Oval 1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0" y="2455"/>
                        <a:ext cx="28" cy="2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004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171" name="Freeform 2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23" y="2333"/>
                        <a:ext cx="1389" cy="999"/>
                      </a:xfrm>
                      <a:custGeom>
                        <a:avLst/>
                        <a:gdLst>
                          <a:gd name="T0" fmla="*/ 0 w 1389"/>
                          <a:gd name="T1" fmla="*/ 999 h 999"/>
                          <a:gd name="T2" fmla="*/ 62 w 1389"/>
                          <a:gd name="T3" fmla="*/ 420 h 999"/>
                          <a:gd name="T4" fmla="*/ 238 w 1389"/>
                          <a:gd name="T5" fmla="*/ 133 h 999"/>
                          <a:gd name="T6" fmla="*/ 584 w 1389"/>
                          <a:gd name="T7" fmla="*/ 0 h 999"/>
                          <a:gd name="T8" fmla="*/ 1389 w 1389"/>
                          <a:gd name="T9" fmla="*/ 388 h 999"/>
                          <a:gd name="T10" fmla="*/ 0 w 1389"/>
                          <a:gd name="T11" fmla="*/ 999 h 999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389"/>
                          <a:gd name="T19" fmla="*/ 0 h 999"/>
                          <a:gd name="T20" fmla="*/ 1389 w 1389"/>
                          <a:gd name="T21" fmla="*/ 999 h 999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389" h="999">
                            <a:moveTo>
                              <a:pt x="0" y="999"/>
                            </a:moveTo>
                            <a:lnTo>
                              <a:pt x="62" y="420"/>
                            </a:lnTo>
                            <a:lnTo>
                              <a:pt x="238" y="133"/>
                            </a:lnTo>
                            <a:lnTo>
                              <a:pt x="584" y="0"/>
                            </a:lnTo>
                            <a:lnTo>
                              <a:pt x="1389" y="388"/>
                            </a:lnTo>
                            <a:lnTo>
                              <a:pt x="0" y="999"/>
                            </a:lnTo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FF0000">
                              <a:tint val="66000"/>
                              <a:satMod val="160000"/>
                            </a:srgbClr>
                          </a:gs>
                          <a:gs pos="50000">
                            <a:srgbClr val="FF0000">
                              <a:tint val="44500"/>
                              <a:satMod val="160000"/>
                            </a:srgbClr>
                          </a:gs>
                          <a:gs pos="100000">
                            <a:srgbClr val="FF0000">
                              <a:tint val="23500"/>
                              <a:satMod val="160000"/>
                            </a:srgbClr>
                          </a:gs>
                        </a:gsLst>
                        <a:lin ang="13500000" scaled="1"/>
                        <a:tileRect/>
                      </a:gra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</p:grpSp>
              </p:grpSp>
            </p:grpSp>
            <p:sp>
              <p:nvSpPr>
                <p:cNvPr id="133" name="Text Box 296"/>
                <p:cNvSpPr txBox="1">
                  <a:spLocks noChangeArrowheads="1"/>
                </p:cNvSpPr>
                <p:nvPr/>
              </p:nvSpPr>
              <p:spPr bwMode="auto">
                <a:xfrm>
                  <a:off x="2907" y="2834"/>
                  <a:ext cx="549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DE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2007</a:t>
                  </a:r>
                </a:p>
              </p:txBody>
            </p:sp>
          </p:grpSp>
          <p:grpSp>
            <p:nvGrpSpPr>
              <p:cNvPr id="100" name="Group 298"/>
              <p:cNvGrpSpPr>
                <a:grpSpLocks/>
              </p:cNvGrpSpPr>
              <p:nvPr/>
            </p:nvGrpSpPr>
            <p:grpSpPr bwMode="auto">
              <a:xfrm>
                <a:off x="3946332" y="1566863"/>
                <a:ext cx="1235266" cy="1981545"/>
                <a:chOff x="1716" y="1148"/>
                <a:chExt cx="778" cy="1248"/>
              </a:xfrm>
            </p:grpSpPr>
            <p:grpSp>
              <p:nvGrpSpPr>
                <p:cNvPr id="101" name="Group 278"/>
                <p:cNvGrpSpPr>
                  <a:grpSpLocks/>
                </p:cNvGrpSpPr>
                <p:nvPr/>
              </p:nvGrpSpPr>
              <p:grpSpPr bwMode="auto">
                <a:xfrm>
                  <a:off x="1808" y="1148"/>
                  <a:ext cx="686" cy="1248"/>
                  <a:chOff x="1808" y="1148"/>
                  <a:chExt cx="686" cy="1248"/>
                </a:xfrm>
              </p:grpSpPr>
              <p:sp>
                <p:nvSpPr>
                  <p:cNvPr id="103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2398" y="1148"/>
                    <a:ext cx="17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04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2398" y="1169"/>
                    <a:ext cx="17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05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1153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06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1164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07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1158"/>
                    <a:ext cx="29" cy="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08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1158"/>
                    <a:ext cx="29" cy="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0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1148"/>
                    <a:ext cx="29" cy="2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0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1955"/>
                    <a:ext cx="17" cy="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1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1977"/>
                    <a:ext cx="17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2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2466" y="1961"/>
                    <a:ext cx="28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3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2466" y="1971"/>
                    <a:ext cx="28" cy="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4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2466" y="1966"/>
                    <a:ext cx="28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5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2466" y="1966"/>
                    <a:ext cx="28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2466" y="1955"/>
                    <a:ext cx="28" cy="2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7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1814" y="2189"/>
                    <a:ext cx="17" cy="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8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1814" y="2210"/>
                    <a:ext cx="17" cy="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19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1808" y="2195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0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1808" y="2205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1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1808" y="2200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2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1808" y="2200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3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808" y="2189"/>
                    <a:ext cx="29" cy="27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4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2398" y="2370"/>
                    <a:ext cx="17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5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2398" y="2391"/>
                    <a:ext cx="17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6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2375"/>
                    <a:ext cx="29" cy="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7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2386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8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2381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29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2381"/>
                    <a:ext cx="29" cy="5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30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2392" y="2370"/>
                    <a:ext cx="29" cy="2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131" name="Freeform 274"/>
                  <p:cNvSpPr>
                    <a:spLocks/>
                  </p:cNvSpPr>
                  <p:nvPr/>
                </p:nvSpPr>
                <p:spPr bwMode="auto">
                  <a:xfrm>
                    <a:off x="1820" y="1158"/>
                    <a:ext cx="657" cy="1223"/>
                  </a:xfrm>
                  <a:custGeom>
                    <a:avLst/>
                    <a:gdLst>
                      <a:gd name="T0" fmla="*/ 584 w 657"/>
                      <a:gd name="T1" fmla="*/ 1223 h 1223"/>
                      <a:gd name="T2" fmla="*/ 0 w 657"/>
                      <a:gd name="T3" fmla="*/ 1042 h 1223"/>
                      <a:gd name="T4" fmla="*/ 584 w 657"/>
                      <a:gd name="T5" fmla="*/ 0 h 1223"/>
                      <a:gd name="T6" fmla="*/ 657 w 657"/>
                      <a:gd name="T7" fmla="*/ 808 h 1223"/>
                      <a:gd name="T8" fmla="*/ 584 w 657"/>
                      <a:gd name="T9" fmla="*/ 1223 h 122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57"/>
                      <a:gd name="T16" fmla="*/ 0 h 1223"/>
                      <a:gd name="T17" fmla="*/ 657 w 657"/>
                      <a:gd name="T18" fmla="*/ 1223 h 122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57" h="1223">
                        <a:moveTo>
                          <a:pt x="584" y="1223"/>
                        </a:moveTo>
                        <a:lnTo>
                          <a:pt x="0" y="1042"/>
                        </a:lnTo>
                        <a:lnTo>
                          <a:pt x="584" y="0"/>
                        </a:lnTo>
                        <a:lnTo>
                          <a:pt x="657" y="808"/>
                        </a:lnTo>
                        <a:lnTo>
                          <a:pt x="584" y="1223"/>
                        </a:lnTo>
                      </a:path>
                    </a:pathLst>
                  </a:custGeom>
                  <a:gradFill flip="none" rotWithShape="1">
                    <a:gsLst>
                      <a:gs pos="0">
                        <a:srgbClr val="FF0000">
                          <a:tint val="66000"/>
                          <a:satMod val="160000"/>
                        </a:srgbClr>
                      </a:gs>
                      <a:gs pos="50000">
                        <a:srgbClr val="FF0000">
                          <a:tint val="44500"/>
                          <a:satMod val="160000"/>
                        </a:srgbClr>
                      </a:gs>
                      <a:gs pos="100000">
                        <a:srgbClr val="FF0000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pPr>
                      <a:defRPr/>
                    </a:pPr>
                    <a:endParaRPr lang="de-DE"/>
                  </a:p>
                </p:txBody>
              </p:sp>
            </p:grpSp>
            <p:sp>
              <p:nvSpPr>
                <p:cNvPr id="102" name="Text Box 295"/>
                <p:cNvSpPr txBox="1">
                  <a:spLocks noChangeArrowheads="1"/>
                </p:cNvSpPr>
                <p:nvPr/>
              </p:nvSpPr>
              <p:spPr bwMode="auto">
                <a:xfrm>
                  <a:off x="1716" y="1603"/>
                  <a:ext cx="548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DE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2006</a:t>
                  </a:r>
                </a:p>
              </p:txBody>
            </p:sp>
          </p:grpSp>
        </p:grpSp>
        <p:grpSp>
          <p:nvGrpSpPr>
            <p:cNvPr id="304" name="Gruppieren 303"/>
            <p:cNvGrpSpPr/>
            <p:nvPr/>
          </p:nvGrpSpPr>
          <p:grpSpPr>
            <a:xfrm>
              <a:off x="285717" y="2876217"/>
              <a:ext cx="3168651" cy="1728000"/>
              <a:chOff x="94323" y="2897483"/>
              <a:chExt cx="3168651" cy="1728000"/>
            </a:xfrm>
          </p:grpSpPr>
          <p:pic>
            <p:nvPicPr>
              <p:cNvPr id="296" name="Picture 6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23" y="2897483"/>
                <a:ext cx="1872000" cy="172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2540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2" name="TextBox 291"/>
              <p:cNvSpPr txBox="1">
                <a:spLocks noChangeArrowheads="1"/>
              </p:cNvSpPr>
              <p:nvPr/>
            </p:nvSpPr>
            <p:spPr bwMode="auto">
              <a:xfrm>
                <a:off x="1970567" y="3510126"/>
                <a:ext cx="129240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2006</a:t>
                </a:r>
                <a:endParaRPr lang="en-US" sz="1400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  <a:p>
                <a:pPr algn="ctr">
                  <a:defRPr/>
                </a:pPr>
                <a:r>
                  <a:rPr lang="en-US" sz="1400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“Atlantic Year”</a:t>
                </a:r>
                <a:endParaRPr lang="en-US" sz="1400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427" name="Gruppieren 426"/>
          <p:cNvGrpSpPr/>
          <p:nvPr/>
        </p:nvGrpSpPr>
        <p:grpSpPr>
          <a:xfrm>
            <a:off x="285717" y="1226862"/>
            <a:ext cx="8104305" cy="4880748"/>
            <a:chOff x="285717" y="1534539"/>
            <a:chExt cx="8104305" cy="4880748"/>
          </a:xfrm>
        </p:grpSpPr>
        <p:grpSp>
          <p:nvGrpSpPr>
            <p:cNvPr id="305" name="Gruppieren 304"/>
            <p:cNvGrpSpPr/>
            <p:nvPr/>
          </p:nvGrpSpPr>
          <p:grpSpPr>
            <a:xfrm>
              <a:off x="285717" y="4687287"/>
              <a:ext cx="3168651" cy="1728000"/>
              <a:chOff x="94323" y="4814883"/>
              <a:chExt cx="3168651" cy="1728000"/>
            </a:xfrm>
          </p:grpSpPr>
          <p:pic>
            <p:nvPicPr>
              <p:cNvPr id="299" name="Picture 7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23" y="4814883"/>
                <a:ext cx="1872000" cy="1728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540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1" name="TextBox 291"/>
              <p:cNvSpPr txBox="1">
                <a:spLocks noChangeArrowheads="1"/>
              </p:cNvSpPr>
              <p:nvPr/>
            </p:nvSpPr>
            <p:spPr bwMode="auto">
              <a:xfrm>
                <a:off x="1970567" y="5417273"/>
                <a:ext cx="129240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>
                    <a:solidFill>
                      <a:srgbClr val="0070C0"/>
                    </a:solidFill>
                    <a:latin typeface="Arial" charset="0"/>
                    <a:cs typeface="Arial" charset="0"/>
                  </a:rPr>
                  <a:t>2008</a:t>
                </a:r>
                <a:endParaRPr lang="en-US" sz="1400" dirty="0">
                  <a:solidFill>
                    <a:srgbClr val="0070C0"/>
                  </a:solidFill>
                  <a:latin typeface="Arial" charset="0"/>
                  <a:cs typeface="Arial" charset="0"/>
                </a:endParaRPr>
              </a:p>
              <a:p>
                <a:pPr algn="ctr">
                  <a:defRPr/>
                </a:pPr>
                <a:r>
                  <a:rPr lang="en-US" sz="1400" dirty="0">
                    <a:solidFill>
                      <a:srgbClr val="0070C0"/>
                    </a:solidFill>
                    <a:latin typeface="Arial" charset="0"/>
                    <a:cs typeface="Arial" charset="0"/>
                  </a:rPr>
                  <a:t>“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Arial" charset="0"/>
                    <a:cs typeface="Arial" charset="0"/>
                  </a:rPr>
                  <a:t>Polar Year”</a:t>
                </a:r>
                <a:endParaRPr lang="en-US" sz="1400" dirty="0">
                  <a:solidFill>
                    <a:srgbClr val="0070C0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07" name="Gruppieren 303"/>
            <p:cNvGrpSpPr>
              <a:grpSpLocks/>
            </p:cNvGrpSpPr>
            <p:nvPr/>
          </p:nvGrpSpPr>
          <p:grpSpPr bwMode="auto">
            <a:xfrm>
              <a:off x="6310397" y="1534539"/>
              <a:ext cx="2079625" cy="2520950"/>
              <a:chOff x="6046622" y="1144595"/>
              <a:chExt cx="2078201" cy="2520942"/>
            </a:xfrm>
          </p:grpSpPr>
          <p:grpSp>
            <p:nvGrpSpPr>
              <p:cNvPr id="308" name="Group 302"/>
              <p:cNvGrpSpPr>
                <a:grpSpLocks/>
              </p:cNvGrpSpPr>
              <p:nvPr/>
            </p:nvGrpSpPr>
            <p:grpSpPr bwMode="auto">
              <a:xfrm>
                <a:off x="6046622" y="1144595"/>
                <a:ext cx="1619416" cy="2176670"/>
                <a:chOff x="3039" y="882"/>
                <a:chExt cx="1020" cy="1371"/>
              </a:xfrm>
            </p:grpSpPr>
            <p:grpSp>
              <p:nvGrpSpPr>
                <p:cNvPr id="372" name="Group 290"/>
                <p:cNvGrpSpPr>
                  <a:grpSpLocks/>
                </p:cNvGrpSpPr>
                <p:nvPr/>
              </p:nvGrpSpPr>
              <p:grpSpPr bwMode="auto">
                <a:xfrm>
                  <a:off x="3039" y="882"/>
                  <a:ext cx="1020" cy="1371"/>
                  <a:chOff x="3039" y="882"/>
                  <a:chExt cx="1020" cy="1371"/>
                </a:xfrm>
              </p:grpSpPr>
              <p:sp>
                <p:nvSpPr>
                  <p:cNvPr id="374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3044" y="882"/>
                    <a:ext cx="17" cy="5"/>
                  </a:xfrm>
                  <a:prstGeom prst="rect">
                    <a:avLst/>
                  </a:prstGeom>
                  <a:solidFill>
                    <a:srgbClr val="8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75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3044" y="903"/>
                    <a:ext cx="17" cy="5"/>
                  </a:xfrm>
                  <a:prstGeom prst="rect">
                    <a:avLst/>
                  </a:prstGeom>
                  <a:solidFill>
                    <a:srgbClr val="8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76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887"/>
                    <a:ext cx="28" cy="6"/>
                  </a:xfrm>
                  <a:prstGeom prst="rect">
                    <a:avLst/>
                  </a:prstGeom>
                  <a:solidFill>
                    <a:srgbClr val="8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77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898"/>
                    <a:ext cx="28" cy="5"/>
                  </a:xfrm>
                  <a:prstGeom prst="rect">
                    <a:avLst/>
                  </a:prstGeom>
                  <a:solidFill>
                    <a:srgbClr val="8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78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893"/>
                    <a:ext cx="28" cy="5"/>
                  </a:xfrm>
                  <a:prstGeom prst="rect">
                    <a:avLst/>
                  </a:prstGeom>
                  <a:solidFill>
                    <a:srgbClr val="8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79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893"/>
                    <a:ext cx="28" cy="5"/>
                  </a:xfrm>
                  <a:prstGeom prst="rect">
                    <a:avLst/>
                  </a:prstGeom>
                  <a:solidFill>
                    <a:srgbClr val="8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80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3039" y="882"/>
                    <a:ext cx="28" cy="26"/>
                  </a:xfrm>
                  <a:prstGeom prst="ellipse">
                    <a:avLst/>
                  </a:prstGeom>
                  <a:noFill/>
                  <a:ln w="9525">
                    <a:solidFill>
                      <a:srgbClr val="8000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grpSp>
                <p:nvGrpSpPr>
                  <p:cNvPr id="381" name="Group 289"/>
                  <p:cNvGrpSpPr>
                    <a:grpSpLocks/>
                  </p:cNvGrpSpPr>
                  <p:nvPr/>
                </p:nvGrpSpPr>
                <p:grpSpPr bwMode="auto">
                  <a:xfrm>
                    <a:off x="3050" y="893"/>
                    <a:ext cx="1009" cy="1360"/>
                    <a:chOff x="3050" y="893"/>
                    <a:chExt cx="1009" cy="1360"/>
                  </a:xfrm>
                </p:grpSpPr>
                <p:sp>
                  <p:nvSpPr>
                    <p:cNvPr id="382" name="Rectangle 1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7" y="1812"/>
                      <a:ext cx="17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83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7" y="1833"/>
                      <a:ext cx="17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84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817"/>
                      <a:ext cx="28" cy="6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85" name="Rectangle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828"/>
                      <a:ext cx="28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86" name="Rectangle 1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823"/>
                      <a:ext cx="28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87" name="Rectangle 1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823"/>
                      <a:ext cx="28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88" name="Oval 1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31" y="1812"/>
                      <a:ext cx="28" cy="2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rgbClr val="8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89" name="Rectangle 1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8" y="2009"/>
                      <a:ext cx="17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90" name="Rectangle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8" y="2030"/>
                      <a:ext cx="17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91" name="Rectangle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3" y="2014"/>
                      <a:ext cx="28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92" name="Rectangle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3" y="2024"/>
                      <a:ext cx="28" cy="6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93" name="Rectangle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3" y="2019"/>
                      <a:ext cx="28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94" name="Rectangle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3" y="2019"/>
                      <a:ext cx="28" cy="5"/>
                    </a:xfrm>
                    <a:prstGeom prst="rect">
                      <a:avLst/>
                    </a:prstGeom>
                    <a:solidFill>
                      <a:srgbClr val="8000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95" name="Oval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3" y="2009"/>
                      <a:ext cx="28" cy="2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rgbClr val="8000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grpSp>
                  <p:nvGrpSpPr>
                    <p:cNvPr id="396" name="Group 2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50" y="893"/>
                      <a:ext cx="992" cy="1360"/>
                      <a:chOff x="3050" y="893"/>
                      <a:chExt cx="992" cy="1360"/>
                    </a:xfrm>
                  </p:grpSpPr>
                  <p:sp>
                    <p:nvSpPr>
                      <p:cNvPr id="397" name="Freeform 2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50" y="893"/>
                        <a:ext cx="992" cy="1344"/>
                      </a:xfrm>
                      <a:custGeom>
                        <a:avLst/>
                        <a:gdLst>
                          <a:gd name="T0" fmla="*/ 754 w 992"/>
                          <a:gd name="T1" fmla="*/ 1126 h 1344"/>
                          <a:gd name="T2" fmla="*/ 437 w 992"/>
                          <a:gd name="T3" fmla="*/ 1344 h 1344"/>
                          <a:gd name="T4" fmla="*/ 238 w 992"/>
                          <a:gd name="T5" fmla="*/ 1317 h 1344"/>
                          <a:gd name="T6" fmla="*/ 85 w 992"/>
                          <a:gd name="T7" fmla="*/ 1296 h 1344"/>
                          <a:gd name="T8" fmla="*/ 0 w 992"/>
                          <a:gd name="T9" fmla="*/ 0 h 1344"/>
                          <a:gd name="T10" fmla="*/ 992 w 992"/>
                          <a:gd name="T11" fmla="*/ 930 h 1344"/>
                          <a:gd name="T12" fmla="*/ 754 w 992"/>
                          <a:gd name="T13" fmla="*/ 1126 h 134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992"/>
                          <a:gd name="T22" fmla="*/ 0 h 1344"/>
                          <a:gd name="T23" fmla="*/ 992 w 992"/>
                          <a:gd name="T24" fmla="*/ 1344 h 134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992" h="1344">
                            <a:moveTo>
                              <a:pt x="754" y="1126"/>
                            </a:moveTo>
                            <a:lnTo>
                              <a:pt x="437" y="1344"/>
                            </a:lnTo>
                            <a:lnTo>
                              <a:pt x="238" y="1317"/>
                            </a:lnTo>
                            <a:lnTo>
                              <a:pt x="85" y="1296"/>
                            </a:lnTo>
                            <a:lnTo>
                              <a:pt x="0" y="0"/>
                            </a:lnTo>
                            <a:lnTo>
                              <a:pt x="992" y="930"/>
                            </a:lnTo>
                            <a:lnTo>
                              <a:pt x="754" y="1126"/>
                            </a:lnTo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rgbClr val="0070C0">
                              <a:tint val="66000"/>
                              <a:satMod val="160000"/>
                              <a:alpha val="0"/>
                            </a:srgbClr>
                          </a:gs>
                          <a:gs pos="50000">
                            <a:srgbClr val="0070C0">
                              <a:tint val="44500"/>
                              <a:satMod val="160000"/>
                            </a:srgbClr>
                          </a:gs>
                          <a:gs pos="100000">
                            <a:srgbClr val="0070C0">
                              <a:tint val="23500"/>
                              <a:satMod val="160000"/>
                            </a:srgbClr>
                          </a:gs>
                        </a:gsLst>
                        <a:lin ang="13500000" scaled="1"/>
                        <a:tileRect/>
                      </a:gradFill>
                      <a:ln w="9525">
                        <a:solidFill>
                          <a:srgbClr val="0070C0"/>
                        </a:solidFill>
                        <a:round/>
                        <a:headEnd/>
                        <a:tailEnd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endParaRPr lang="de-DE"/>
                      </a:p>
                    </p:txBody>
                  </p:sp>
                  <p:sp>
                    <p:nvSpPr>
                      <p:cNvPr id="398" name="Rectangle 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81" y="2226"/>
                        <a:ext cx="17" cy="6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99" name="Rectangle 1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81" y="2248"/>
                        <a:ext cx="17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0" name="Rectangle 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5" y="2232"/>
                        <a:ext cx="29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1" name="Rectangle 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5" y="2242"/>
                        <a:ext cx="29" cy="6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2" name="Rectangle 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5" y="2237"/>
                        <a:ext cx="29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3" name="Rectangle 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5" y="2237"/>
                        <a:ext cx="29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4" name="Oval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75" y="2226"/>
                        <a:ext cx="29" cy="2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8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5" name="Rectangle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83" y="2200"/>
                        <a:ext cx="17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6" name="Rectangle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83" y="2221"/>
                        <a:ext cx="17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7" name="Rectangle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77" y="2205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8" name="Rectangle 1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77" y="2216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09" name="Rectangle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77" y="2210"/>
                        <a:ext cx="28" cy="6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0" name="Rectangle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77" y="2210"/>
                        <a:ext cx="28" cy="6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1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77" y="2200"/>
                        <a:ext cx="28" cy="2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8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2" name="Rectangle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9" y="2179"/>
                        <a:ext cx="17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3" name="Rectangle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9" y="2200"/>
                        <a:ext cx="17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4" name="Rectangle 2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4" y="2184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5" name="Rectangle 2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4" y="2195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6" name="Rectangle 2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4" y="2189"/>
                        <a:ext cx="28" cy="6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7" name="Rectangle 2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4" y="2189"/>
                        <a:ext cx="28" cy="6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8" name="Oval 2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24" y="2179"/>
                        <a:ext cx="28" cy="2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8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19" name="Rectangle 2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0" y="2184"/>
                        <a:ext cx="17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20" name="Rectangle 2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0" y="2205"/>
                        <a:ext cx="17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21" name="Rectangle 2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85" y="2189"/>
                        <a:ext cx="28" cy="6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22" name="Rectangle 2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85" y="2200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23" name="Rectangle 2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85" y="2195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24" name="Rectangle 2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85" y="2195"/>
                        <a:ext cx="28" cy="5"/>
                      </a:xfrm>
                      <a:prstGeom prst="rect">
                        <a:avLst/>
                      </a:prstGeom>
                      <a:solidFill>
                        <a:srgbClr val="8000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425" name="Oval 2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85" y="2184"/>
                        <a:ext cx="28" cy="2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8000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</p:grpSp>
              </p:grpSp>
            </p:grpSp>
            <p:sp>
              <p:nvSpPr>
                <p:cNvPr id="373" name="Text Box 301"/>
                <p:cNvSpPr txBox="1">
                  <a:spLocks noChangeArrowheads="1"/>
                </p:cNvSpPr>
                <p:nvPr/>
              </p:nvSpPr>
              <p:spPr bwMode="auto">
                <a:xfrm>
                  <a:off x="3196" y="1095"/>
                  <a:ext cx="566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DE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2008</a:t>
                  </a:r>
                </a:p>
              </p:txBody>
            </p:sp>
          </p:grpSp>
          <p:grpSp>
            <p:nvGrpSpPr>
              <p:cNvPr id="309" name="Group 307"/>
              <p:cNvGrpSpPr>
                <a:grpSpLocks/>
              </p:cNvGrpSpPr>
              <p:nvPr/>
            </p:nvGrpSpPr>
            <p:grpSpPr bwMode="auto">
              <a:xfrm>
                <a:off x="6873873" y="2981325"/>
                <a:ext cx="1250950" cy="684212"/>
                <a:chOff x="3560" y="2094"/>
                <a:chExt cx="788" cy="431"/>
              </a:xfrm>
            </p:grpSpPr>
            <p:grpSp>
              <p:nvGrpSpPr>
                <p:cNvPr id="310" name="Group 287"/>
                <p:cNvGrpSpPr>
                  <a:grpSpLocks/>
                </p:cNvGrpSpPr>
                <p:nvPr/>
              </p:nvGrpSpPr>
              <p:grpSpPr bwMode="auto">
                <a:xfrm>
                  <a:off x="3560" y="2094"/>
                  <a:ext cx="618" cy="350"/>
                  <a:chOff x="3560" y="2094"/>
                  <a:chExt cx="618" cy="350"/>
                </a:xfrm>
              </p:grpSpPr>
              <p:sp>
                <p:nvSpPr>
                  <p:cNvPr id="312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3838" y="2094"/>
                    <a:ext cx="17" cy="5"/>
                  </a:xfrm>
                  <a:prstGeom prst="rect">
                    <a:avLst/>
                  </a:prstGeom>
                  <a:solidFill>
                    <a:srgbClr val="FF00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13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3838" y="2115"/>
                    <a:ext cx="17" cy="5"/>
                  </a:xfrm>
                  <a:prstGeom prst="rect">
                    <a:avLst/>
                  </a:prstGeom>
                  <a:solidFill>
                    <a:srgbClr val="FF00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14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099"/>
                    <a:ext cx="28" cy="5"/>
                  </a:xfrm>
                  <a:prstGeom prst="rect">
                    <a:avLst/>
                  </a:prstGeom>
                  <a:solidFill>
                    <a:srgbClr val="FF00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15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110"/>
                    <a:ext cx="28" cy="5"/>
                  </a:xfrm>
                  <a:prstGeom prst="rect">
                    <a:avLst/>
                  </a:prstGeom>
                  <a:solidFill>
                    <a:srgbClr val="FF00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16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104"/>
                    <a:ext cx="28" cy="6"/>
                  </a:xfrm>
                  <a:prstGeom prst="rect">
                    <a:avLst/>
                  </a:prstGeom>
                  <a:solidFill>
                    <a:srgbClr val="FF00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17" name="Rectangle 228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104"/>
                    <a:ext cx="28" cy="6"/>
                  </a:xfrm>
                  <a:prstGeom prst="rect">
                    <a:avLst/>
                  </a:prstGeom>
                  <a:solidFill>
                    <a:srgbClr val="FF00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sp>
                <p:nvSpPr>
                  <p:cNvPr id="318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094"/>
                    <a:ext cx="28" cy="26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B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1pPr>
                    <a:lvl2pPr marL="742950" indent="-28575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2pPr>
                    <a:lvl3pPr marL="11430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3pPr>
                    <a:lvl4pPr marL="16002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4pPr>
                    <a:lvl5pPr marL="2057400" indent="-228600" eaLnBrk="0" hangingPunct="0"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Lucida Sans Unicode" pitchFamily="34" charset="0"/>
                      </a:defRPr>
                    </a:lvl9pPr>
                  </a:lstStyle>
                  <a:p>
                    <a:pPr eaLnBrk="1" hangingPunct="1"/>
                    <a:endParaRPr lang="de-DE" altLang="de-DE"/>
                  </a:p>
                </p:txBody>
              </p:sp>
              <p:grpSp>
                <p:nvGrpSpPr>
                  <p:cNvPr id="319" name="Group 286"/>
                  <p:cNvGrpSpPr>
                    <a:grpSpLocks/>
                  </p:cNvGrpSpPr>
                  <p:nvPr/>
                </p:nvGrpSpPr>
                <p:grpSpPr bwMode="auto">
                  <a:xfrm>
                    <a:off x="3560" y="2104"/>
                    <a:ext cx="618" cy="340"/>
                    <a:chOff x="3560" y="2104"/>
                    <a:chExt cx="618" cy="340"/>
                  </a:xfrm>
                </p:grpSpPr>
                <p:sp>
                  <p:nvSpPr>
                    <p:cNvPr id="320" name="Rectangle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2" y="2285"/>
                      <a:ext cx="17" cy="5"/>
                    </a:xfrm>
                    <a:prstGeom prst="rect">
                      <a:avLst/>
                    </a:prstGeom>
                    <a:solidFill>
                      <a:srgbClr val="FF00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21" name="Rectangle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2" y="2306"/>
                      <a:ext cx="17" cy="5"/>
                    </a:xfrm>
                    <a:prstGeom prst="rect">
                      <a:avLst/>
                    </a:prstGeom>
                    <a:solidFill>
                      <a:srgbClr val="FF00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22" name="Rectangle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" y="2290"/>
                      <a:ext cx="28" cy="6"/>
                    </a:xfrm>
                    <a:prstGeom prst="rect">
                      <a:avLst/>
                    </a:prstGeom>
                    <a:solidFill>
                      <a:srgbClr val="FF00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23" name="Rectangle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" y="2301"/>
                      <a:ext cx="28" cy="5"/>
                    </a:xfrm>
                    <a:prstGeom prst="rect">
                      <a:avLst/>
                    </a:prstGeom>
                    <a:solidFill>
                      <a:srgbClr val="FF00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24" name="Rectangle 2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" y="2296"/>
                      <a:ext cx="28" cy="5"/>
                    </a:xfrm>
                    <a:prstGeom prst="rect">
                      <a:avLst/>
                    </a:prstGeom>
                    <a:solidFill>
                      <a:srgbClr val="FF00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25" name="Rectangle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" y="2296"/>
                      <a:ext cx="28" cy="5"/>
                    </a:xfrm>
                    <a:prstGeom prst="rect">
                      <a:avLst/>
                    </a:prstGeom>
                    <a:solidFill>
                      <a:srgbClr val="FF00B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sp>
                  <p:nvSpPr>
                    <p:cNvPr id="326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7" y="2285"/>
                      <a:ext cx="28" cy="2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rgbClr val="FF00B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 eaLnBrk="0" hangingPunct="0"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eaLnBrk="1" hangingPunct="1"/>
                      <a:endParaRPr lang="de-DE" altLang="de-DE"/>
                    </a:p>
                  </p:txBody>
                </p:sp>
                <p:grpSp>
                  <p:nvGrpSpPr>
                    <p:cNvPr id="327" name="Group 2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60" y="2104"/>
                      <a:ext cx="618" cy="340"/>
                      <a:chOff x="3560" y="2104"/>
                      <a:chExt cx="618" cy="340"/>
                    </a:xfrm>
                  </p:grpSpPr>
                  <p:sp>
                    <p:nvSpPr>
                      <p:cNvPr id="328" name="Rectangle 2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10" y="2359"/>
                        <a:ext cx="17" cy="6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29" name="Rectangle 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10" y="2381"/>
                        <a:ext cx="17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0" name="Rectangle 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04" y="2365"/>
                        <a:ext cx="29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1" name="Rectangle 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04" y="2375"/>
                        <a:ext cx="29" cy="6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2" name="Rectangle 2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04" y="2370"/>
                        <a:ext cx="29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3" name="Rectangle 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04" y="2370"/>
                        <a:ext cx="29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4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04" y="2359"/>
                        <a:ext cx="29" cy="2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FF00B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5" name="Rectangle 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6" y="2412"/>
                        <a:ext cx="17" cy="6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6" name="Rectangle 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6" y="2434"/>
                        <a:ext cx="17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7" name="Rectangle 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18"/>
                        <a:ext cx="29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8" name="Rectangle 2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28"/>
                        <a:ext cx="29" cy="6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39" name="Rectangle 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23"/>
                        <a:ext cx="29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0" name="Rectangle 2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23"/>
                        <a:ext cx="29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1" name="Oval 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60" y="2412"/>
                        <a:ext cx="29" cy="27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FF00B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2" name="Rectangle 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42" y="2418"/>
                        <a:ext cx="17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3" name="Rectangle 2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42" y="2439"/>
                        <a:ext cx="17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4" name="Rectangle 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6" y="2423"/>
                        <a:ext cx="28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5" name="Rectangle 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6" y="2434"/>
                        <a:ext cx="28" cy="5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6" name="Rectangle 2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6" y="2428"/>
                        <a:ext cx="28" cy="6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7" name="Rectangle 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6" y="2428"/>
                        <a:ext cx="28" cy="6"/>
                      </a:xfrm>
                      <a:prstGeom prst="rect">
                        <a:avLst/>
                      </a:prstGeom>
                      <a:solidFill>
                        <a:srgbClr val="FF00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sp>
                    <p:nvSpPr>
                      <p:cNvPr id="348" name="Oval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36" y="2418"/>
                        <a:ext cx="28" cy="2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rgbClr val="FF00B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>
                        <a:lvl1pPr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1pPr>
                        <a:lvl2pPr marL="742950" indent="-28575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2pPr>
                        <a:lvl3pPr marL="11430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3pPr>
                        <a:lvl4pPr marL="16002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4pPr>
                        <a:lvl5pPr marL="2057400" indent="-228600" eaLnBrk="0" hangingPunct="0"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3200">
                            <a:solidFill>
                              <a:schemeClr val="tx1"/>
                            </a:solidFill>
                            <a:latin typeface="Lucida Sans Unicode" pitchFamily="34" charset="0"/>
                          </a:defRPr>
                        </a:lvl9pPr>
                      </a:lstStyle>
                      <a:p>
                        <a:pPr eaLnBrk="1" hangingPunct="1"/>
                        <a:endParaRPr lang="de-DE" altLang="de-DE"/>
                      </a:p>
                    </p:txBody>
                  </p:sp>
                  <p:grpSp>
                    <p:nvGrpSpPr>
                      <p:cNvPr id="349" name="Group 2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72" y="2104"/>
                        <a:ext cx="606" cy="324"/>
                        <a:chOff x="3572" y="2104"/>
                        <a:chExt cx="606" cy="324"/>
                      </a:xfrm>
                    </p:grpSpPr>
                    <p:sp>
                      <p:nvSpPr>
                        <p:cNvPr id="350" name="Rectangle 2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6" y="2210"/>
                          <a:ext cx="17" cy="6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1" name="Rectangle 2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6" y="2232"/>
                          <a:ext cx="17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2" name="Rectangle 2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0" y="2216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3" name="Rectangle 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0" y="2226"/>
                          <a:ext cx="28" cy="6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4" name="Rectangle 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0" y="2221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5" name="Rectangle 2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0" y="2221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6" name="Oval 2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50" y="2210"/>
                          <a:ext cx="28" cy="27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rgbClr val="FF00B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7" name="Rectangle 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74" y="2269"/>
                          <a:ext cx="17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8" name="Rectangle 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74" y="2290"/>
                          <a:ext cx="17" cy="6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59" name="Rectangle 2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9" y="2274"/>
                          <a:ext cx="28" cy="6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0" name="Rectangle 2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9" y="2285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1" name="Rectangle 2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9" y="2280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2" name="Rectangle 2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9" y="2280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3" name="Oval 2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69" y="2269"/>
                          <a:ext cx="28" cy="27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rgbClr val="FF00B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4" name="Rectangle 2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84" y="2381"/>
                          <a:ext cx="17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5" name="Rectangle 2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84" y="2402"/>
                          <a:ext cx="17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6" name="Rectangle 2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8" y="2386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7" name="Rectangle 2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8" y="2396"/>
                          <a:ext cx="28" cy="6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8" name="Rectangle 2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8" y="2391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69" name="Rectangle 2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8" y="2391"/>
                          <a:ext cx="28" cy="5"/>
                        </a:xfrm>
                        <a:prstGeom prst="rect">
                          <a:avLst/>
                        </a:prstGeom>
                        <a:solidFill>
                          <a:srgbClr val="FF00B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70" name="Oval 2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8" y="2381"/>
                          <a:ext cx="28" cy="2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rgbClr val="FF00BF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>
                          <a:lvl1pPr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1pPr>
                          <a:lvl2pPr marL="742950" indent="-28575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2pPr>
                          <a:lvl3pPr marL="11430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3pPr>
                          <a:lvl4pPr marL="16002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4pPr>
                          <a:lvl5pPr marL="2057400" indent="-228600" eaLnBrk="0" hangingPunct="0"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Lucida Sans Unicode" pitchFamily="34" charset="0"/>
                            </a:defRPr>
                          </a:lvl9pPr>
                        </a:lstStyle>
                        <a:p>
                          <a:pPr eaLnBrk="1" hangingPunct="1"/>
                          <a:endParaRPr lang="de-DE" altLang="de-DE"/>
                        </a:p>
                      </p:txBody>
                    </p:sp>
                    <p:sp>
                      <p:nvSpPr>
                        <p:cNvPr id="371" name="Freeform 27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572" y="2104"/>
                          <a:ext cx="607" cy="324"/>
                        </a:xfrm>
                        <a:custGeom>
                          <a:avLst/>
                          <a:gdLst>
                            <a:gd name="T0" fmla="*/ 317 w 589"/>
                            <a:gd name="T1" fmla="*/ 287 h 324"/>
                            <a:gd name="T2" fmla="*/ 175 w 589"/>
                            <a:gd name="T3" fmla="*/ 324 h 324"/>
                            <a:gd name="T4" fmla="*/ 0 w 589"/>
                            <a:gd name="T5" fmla="*/ 319 h 324"/>
                            <a:gd name="T6" fmla="*/ 96 w 589"/>
                            <a:gd name="T7" fmla="*/ 192 h 324"/>
                            <a:gd name="T8" fmla="*/ 272 w 589"/>
                            <a:gd name="T9" fmla="*/ 0 h 324"/>
                            <a:gd name="T10" fmla="*/ 589 w 589"/>
                            <a:gd name="T11" fmla="*/ 117 h 324"/>
                            <a:gd name="T12" fmla="*/ 317 w 589"/>
                            <a:gd name="T13" fmla="*/ 287 h 324"/>
                            <a:gd name="T14" fmla="*/ 0 60000 65536"/>
                            <a:gd name="T15" fmla="*/ 0 60000 65536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w 589"/>
                            <a:gd name="T22" fmla="*/ 0 h 324"/>
                            <a:gd name="T23" fmla="*/ 589 w 589"/>
                            <a:gd name="T24" fmla="*/ 324 h 324"/>
                          </a:gdLst>
                          <a:ahLst/>
                          <a:cxnLst>
                            <a:cxn ang="T14">
                              <a:pos x="T0" y="T1"/>
                            </a:cxn>
                            <a:cxn ang="T15">
                              <a:pos x="T2" y="T3"/>
                            </a:cxn>
                            <a:cxn ang="T16">
                              <a:pos x="T4" y="T5"/>
                            </a:cxn>
                            <a:cxn ang="T17">
                              <a:pos x="T6" y="T7"/>
                            </a:cxn>
                            <a:cxn ang="T18">
                              <a:pos x="T8" y="T9"/>
                            </a:cxn>
                            <a:cxn ang="T19">
                              <a:pos x="T10" y="T11"/>
                            </a:cxn>
                            <a:cxn ang="T20">
                              <a:pos x="T12" y="T13"/>
                            </a:cxn>
                          </a:cxnLst>
                          <a:rect l="T21" t="T22" r="T23" b="T24"/>
                          <a:pathLst>
                            <a:path w="589" h="324">
                              <a:moveTo>
                                <a:pt x="317" y="287"/>
                              </a:moveTo>
                              <a:lnTo>
                                <a:pt x="175" y="324"/>
                              </a:lnTo>
                              <a:lnTo>
                                <a:pt x="0" y="319"/>
                              </a:lnTo>
                              <a:lnTo>
                                <a:pt x="96" y="192"/>
                              </a:lnTo>
                              <a:lnTo>
                                <a:pt x="272" y="0"/>
                              </a:lnTo>
                              <a:lnTo>
                                <a:pt x="589" y="117"/>
                              </a:lnTo>
                              <a:lnTo>
                                <a:pt x="317" y="287"/>
                              </a:lnTo>
                            </a:path>
                          </a:pathLst>
                        </a:custGeom>
                        <a:gradFill flip="none" rotWithShape="1">
                          <a:gsLst>
                            <a:gs pos="0">
                              <a:srgbClr val="0070C0">
                                <a:tint val="66000"/>
                                <a:satMod val="160000"/>
                                <a:alpha val="0"/>
                              </a:srgbClr>
                            </a:gs>
                            <a:gs pos="50000">
                              <a:srgbClr val="0070C0">
                                <a:tint val="44500"/>
                                <a:satMod val="160000"/>
                              </a:srgbClr>
                            </a:gs>
                            <a:gs pos="100000">
                              <a:srgbClr val="0070C0">
                                <a:tint val="23500"/>
                                <a:satMod val="160000"/>
                              </a:srgbClr>
                            </a:gs>
                          </a:gsLst>
                          <a:lin ang="13500000" scaled="1"/>
                          <a:tileRect/>
                        </a:gradFill>
                        <a:ln w="9525">
                          <a:solidFill>
                            <a:srgbClr val="0070C0"/>
                          </a:solidFill>
                          <a:round/>
                          <a:headEnd/>
                          <a:tailEnd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txBody>
                        <a:bodyPr/>
                        <a:lstStyle/>
                        <a:p>
                          <a:pPr>
                            <a:defRPr/>
                          </a:pPr>
                          <a:endParaRPr lang="de-DE"/>
                        </a:p>
                      </p:txBody>
                    </p:sp>
                  </p:grpSp>
                </p:grpSp>
              </p:grpSp>
            </p:grpSp>
            <p:sp>
              <p:nvSpPr>
                <p:cNvPr id="311" name="Text Box 299"/>
                <p:cNvSpPr txBox="1">
                  <a:spLocks noChangeArrowheads="1"/>
                </p:cNvSpPr>
                <p:nvPr/>
              </p:nvSpPr>
              <p:spPr bwMode="auto">
                <a:xfrm>
                  <a:off x="3781" y="2234"/>
                  <a:ext cx="56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de-DE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2009</a:t>
                  </a:r>
                </a:p>
              </p:txBody>
            </p:sp>
          </p:grpSp>
        </p:grpSp>
      </p:grpSp>
      <p:grpSp>
        <p:nvGrpSpPr>
          <p:cNvPr id="439" name="Gruppieren 438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440" name="Gruppieren 4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45" name="Rechteck 4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46" name="Bild 6" descr="HG_LOGO_S_ENG_RGB.jp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47" name="Rechteck 4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48" name="Bild 11" descr="Logo_AWI_RGB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41" name="Gruppieren 4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42" name="Rechteck 4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3" name="Rechteck 4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4" name="Rechteck 4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49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/>
              <a:t>benthic</a:t>
            </a:r>
            <a:r>
              <a:rPr lang="de-DE" dirty="0"/>
              <a:t> time-</a:t>
            </a:r>
            <a:r>
              <a:rPr lang="de-DE" dirty="0" err="1"/>
              <a:t>series</a:t>
            </a: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5962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Questions</a:t>
            </a:r>
            <a:r>
              <a:rPr lang="de-DE" dirty="0" smtClean="0"/>
              <a:t>?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8014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-12901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Fram</a:t>
            </a:r>
            <a:r>
              <a:rPr lang="de-DE" dirty="0" smtClean="0"/>
              <a:t> </a:t>
            </a:r>
            <a:r>
              <a:rPr lang="de-DE" dirty="0" err="1" smtClean="0"/>
              <a:t>Strait</a:t>
            </a:r>
            <a:endParaRPr lang="en-US" cap="all" dirty="0"/>
          </a:p>
        </p:txBody>
      </p:sp>
      <p:pic>
        <p:nvPicPr>
          <p:cNvPr id="3" name="Picture 2" descr="Hausgarte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78" y="1628800"/>
            <a:ext cx="4802721" cy="3456384"/>
          </a:xfrm>
          <a:prstGeom prst="rect">
            <a:avLst/>
          </a:prstGeom>
        </p:spPr>
      </p:pic>
      <p:pic>
        <p:nvPicPr>
          <p:cNvPr id="4" name="Picture 3" descr="Ma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0" y="836712"/>
            <a:ext cx="4140660" cy="486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795972"/>
            <a:ext cx="3055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Beszczynska-</a:t>
            </a:r>
            <a:r>
              <a:rPr lang="en-US" dirty="0" err="1" smtClean="0"/>
              <a:t>Möller</a:t>
            </a:r>
            <a:r>
              <a:rPr lang="en-US" dirty="0" smtClean="0"/>
              <a:t> et al, 2012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98952" y="5795972"/>
            <a:ext cx="168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Soltwedel</a:t>
            </a:r>
            <a:r>
              <a:rPr lang="en-US" dirty="0"/>
              <a:t>,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-12901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Warming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waters</a:t>
            </a:r>
            <a:endParaRPr lang="en-US" cap="all" dirty="0"/>
          </a:p>
        </p:txBody>
      </p:sp>
      <p:pic>
        <p:nvPicPr>
          <p:cNvPr id="2" name="Picture 1" descr="Deep_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6712"/>
            <a:ext cx="4427984" cy="3425511"/>
          </a:xfrm>
          <a:prstGeom prst="rect">
            <a:avLst/>
          </a:prstGeom>
        </p:spPr>
      </p:pic>
      <p:pic>
        <p:nvPicPr>
          <p:cNvPr id="4" name="Picture 3" descr="Deep_Time_Seri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3"/>
            <a:ext cx="4577556" cy="3934223"/>
          </a:xfrm>
          <a:prstGeom prst="rect">
            <a:avLst/>
          </a:prstGeom>
        </p:spPr>
      </p:pic>
      <p:pic>
        <p:nvPicPr>
          <p:cNvPr id="5" name="Picture 4" descr="Define_Normaliz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085184"/>
            <a:ext cx="4465728" cy="491863"/>
          </a:xfrm>
          <a:prstGeom prst="rect">
            <a:avLst/>
          </a:prstGeom>
        </p:spPr>
      </p:pic>
      <p:pic>
        <p:nvPicPr>
          <p:cNvPr id="6" name="Picture 5" descr="Deep_Cum_His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6714"/>
            <a:ext cx="4355976" cy="3999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4299" y="5877272"/>
            <a:ext cx="223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Appen et al,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Atlantic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en-US" cap="all" dirty="0"/>
          </a:p>
        </p:txBody>
      </p:sp>
      <p:pic>
        <p:nvPicPr>
          <p:cNvPr id="2" name="Picture 1" descr="AW_temp_201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6372200" cy="5341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6256" y="5589240"/>
            <a:ext cx="202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Appen, </a:t>
            </a:r>
            <a:r>
              <a:rPr lang="en-US" dirty="0" err="1" smtClean="0"/>
              <a:t>unpubl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Upper</a:t>
            </a:r>
            <a:r>
              <a:rPr lang="de-DE" dirty="0" smtClean="0"/>
              <a:t> </a:t>
            </a:r>
            <a:r>
              <a:rPr lang="de-DE" dirty="0" err="1" smtClean="0"/>
              <a:t>ocean</a:t>
            </a:r>
            <a:r>
              <a:rPr lang="de-DE" dirty="0" smtClean="0"/>
              <a:t> </a:t>
            </a:r>
            <a:r>
              <a:rPr lang="de-DE" dirty="0" err="1" smtClean="0"/>
              <a:t>seasonal</a:t>
            </a:r>
            <a:r>
              <a:rPr lang="de-DE" dirty="0" smtClean="0"/>
              <a:t> </a:t>
            </a:r>
            <a:r>
              <a:rPr lang="de-DE" dirty="0" err="1" smtClean="0"/>
              <a:t>cycle</a:t>
            </a:r>
            <a:endParaRPr lang="en-US" cap="all" dirty="0"/>
          </a:p>
        </p:txBody>
      </p:sp>
      <p:pic>
        <p:nvPicPr>
          <p:cNvPr id="2" name="Picture 1" descr="EK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3563888" cy="3010306"/>
          </a:xfrm>
          <a:prstGeom prst="rect">
            <a:avLst/>
          </a:prstGeom>
        </p:spPr>
      </p:pic>
      <p:pic>
        <p:nvPicPr>
          <p:cNvPr id="3" name="Picture 2" descr="Tem_Den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92696"/>
            <a:ext cx="3461145" cy="5589240"/>
          </a:xfrm>
          <a:prstGeom prst="rect">
            <a:avLst/>
          </a:prstGeom>
        </p:spPr>
      </p:pic>
      <p:pic>
        <p:nvPicPr>
          <p:cNvPr id="4" name="Picture 3" descr="Growth_Ra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072"/>
            <a:ext cx="3510697" cy="2671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0" y="3717032"/>
            <a:ext cx="1892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</a:t>
            </a:r>
            <a:r>
              <a:rPr lang="en-US" dirty="0" smtClean="0"/>
              <a:t> = N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ω</a:t>
            </a:r>
            <a:r>
              <a:rPr lang="en-US" baseline="30000" dirty="0" smtClean="0"/>
              <a:t>2</a:t>
            </a:r>
            <a:r>
              <a:rPr lang="en-US" dirty="0" smtClean="0"/>
              <a:t> = 0.09 f</a:t>
            </a:r>
            <a:r>
              <a:rPr lang="en-US" baseline="30000" dirty="0" smtClean="0"/>
              <a:t>2</a:t>
            </a:r>
            <a:r>
              <a:rPr lang="en-US" dirty="0" smtClean="0"/>
              <a:t>/(1+Ri)</a:t>
            </a:r>
          </a:p>
          <a:p>
            <a:r>
              <a:rPr lang="en-US" dirty="0" smtClean="0"/>
              <a:t>EKE = 0.25 ω</a:t>
            </a:r>
            <a:r>
              <a:rPr lang="en-US" baseline="30000" dirty="0" smtClean="0"/>
              <a:t>2</a:t>
            </a:r>
            <a:r>
              <a:rPr lang="en-US" dirty="0" smtClean="0"/>
              <a:t>R</a:t>
            </a:r>
            <a:r>
              <a:rPr lang="en-US" baseline="-25000" dirty="0" smtClean="0"/>
              <a:t>d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6381328"/>
            <a:ext cx="223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 Appen et al, 2016</a:t>
            </a:r>
          </a:p>
        </p:txBody>
      </p:sp>
    </p:spTree>
    <p:extLst>
      <p:ext uri="{BB962C8B-B14F-4D97-AF65-F5344CB8AC3E}">
        <p14:creationId xmlns:p14="http://schemas.microsoft.com/office/powerpoint/2010/main" val="24068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en 38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 smtClean="0"/>
              <a:t>Mesoscale</a:t>
            </a:r>
            <a:r>
              <a:rPr lang="de-DE" dirty="0" smtClean="0"/>
              <a:t> </a:t>
            </a:r>
            <a:r>
              <a:rPr lang="de-DE" dirty="0" err="1" smtClean="0"/>
              <a:t>variability</a:t>
            </a:r>
            <a:endParaRPr lang="en-US" cap="all" dirty="0"/>
          </a:p>
        </p:txBody>
      </p:sp>
      <p:sp>
        <p:nvSpPr>
          <p:cNvPr id="3" name="TextBox 2"/>
          <p:cNvSpPr txBox="1"/>
          <p:nvPr/>
        </p:nvSpPr>
        <p:spPr>
          <a:xfrm>
            <a:off x="6300192" y="1268760"/>
            <a:ext cx="285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800m horizontal resolution</a:t>
            </a:r>
          </a:p>
          <a:p>
            <a:r>
              <a:rPr lang="en-US" dirty="0" smtClean="0"/>
              <a:t>Temperature at 250m depth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44208" y="5661248"/>
            <a:ext cx="235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Hattermann</a:t>
            </a:r>
            <a:r>
              <a:rPr lang="en-US" dirty="0" smtClean="0"/>
              <a:t> et al, 2016</a:t>
            </a:r>
            <a:endParaRPr lang="en-US" dirty="0"/>
          </a:p>
        </p:txBody>
      </p:sp>
      <p:pic>
        <p:nvPicPr>
          <p:cNvPr id="5" name="Hattermann GRL 2016 M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3" y="692696"/>
            <a:ext cx="5472608" cy="617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624138" y="3057525"/>
            <a:ext cx="316706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200" dirty="0">
                <a:latin typeface="+mn-lt"/>
              </a:rPr>
              <a:t>Temporal variability of plankton species</a:t>
            </a:r>
          </a:p>
          <a:p>
            <a:pPr algn="r">
              <a:defRPr/>
            </a:pPr>
            <a:r>
              <a:rPr lang="en-GB" sz="1200" dirty="0">
                <a:latin typeface="+mn-lt"/>
              </a:rPr>
              <a:t>in sediment traps between 2000 and 2009</a:t>
            </a:r>
          </a:p>
          <a:p>
            <a:pPr algn="r">
              <a:defRPr/>
            </a:pPr>
            <a:endParaRPr lang="en-GB" sz="400" dirty="0">
              <a:latin typeface="+mn-lt"/>
            </a:endParaRPr>
          </a:p>
          <a:p>
            <a:pPr algn="r">
              <a:defRPr/>
            </a:pPr>
            <a:r>
              <a:rPr lang="en-GB" sz="1000" i="1" dirty="0">
                <a:latin typeface="+mn-lt"/>
              </a:rPr>
              <a:t>(</a:t>
            </a:r>
            <a:r>
              <a:rPr lang="en-GB" sz="1000" i="1" dirty="0" err="1">
                <a:latin typeface="+mn-lt"/>
              </a:rPr>
              <a:t>Bauerfeind</a:t>
            </a:r>
            <a:r>
              <a:rPr lang="en-GB" sz="1000" i="1" dirty="0">
                <a:latin typeface="+mn-lt"/>
              </a:rPr>
              <a:t> et al., 2009 and </a:t>
            </a:r>
            <a:r>
              <a:rPr lang="en-GB" sz="1000" i="1" dirty="0" err="1">
                <a:latin typeface="+mn-lt"/>
              </a:rPr>
              <a:t>unpubl</a:t>
            </a:r>
            <a:r>
              <a:rPr lang="en-GB" sz="1000" i="1" dirty="0">
                <a:latin typeface="+mn-lt"/>
              </a:rPr>
              <a:t>. data)</a:t>
            </a:r>
          </a:p>
        </p:txBody>
      </p:sp>
      <p:grpSp>
        <p:nvGrpSpPr>
          <p:cNvPr id="5" name="Gruppieren 8"/>
          <p:cNvGrpSpPr>
            <a:grpSpLocks/>
          </p:cNvGrpSpPr>
          <p:nvPr/>
        </p:nvGrpSpPr>
        <p:grpSpPr bwMode="auto">
          <a:xfrm>
            <a:off x="531813" y="1150938"/>
            <a:ext cx="5259387" cy="1341437"/>
            <a:chOff x="3442915" y="1288118"/>
            <a:chExt cx="5260134" cy="1269864"/>
          </a:xfrm>
        </p:grpSpPr>
        <p:grpSp>
          <p:nvGrpSpPr>
            <p:cNvPr id="6" name="Gruppieren 5"/>
            <p:cNvGrpSpPr/>
            <p:nvPr/>
          </p:nvGrpSpPr>
          <p:grpSpPr>
            <a:xfrm>
              <a:off x="3442915" y="1288118"/>
              <a:ext cx="5260134" cy="1269864"/>
              <a:chOff x="3442915" y="1447138"/>
              <a:chExt cx="5260134" cy="1269864"/>
            </a:xfrm>
            <a:effectLst>
              <a:outerShdw blurRad="330200" dist="38100" dir="2700000" algn="tl" rotWithShape="0">
                <a:prstClr val="black">
                  <a:alpha val="23000"/>
                </a:prstClr>
              </a:outerShdw>
            </a:effectLst>
          </p:grpSpPr>
          <p:sp>
            <p:nvSpPr>
              <p:cNvPr id="15" name="Rechteck 14"/>
              <p:cNvSpPr/>
              <p:nvPr/>
            </p:nvSpPr>
            <p:spPr>
              <a:xfrm>
                <a:off x="3442915" y="1447138"/>
                <a:ext cx="5260134" cy="1269864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3" cstate="print">
                <a:extLst/>
              </a:blip>
              <a:stretch>
                <a:fillRect/>
              </a:stretch>
            </p:blipFill>
            <p:spPr>
              <a:xfrm>
                <a:off x="3537601" y="1461986"/>
                <a:ext cx="5157216" cy="1091184"/>
              </a:xfrm>
              <a:prstGeom prst="rect">
                <a:avLst/>
              </a:prstGeom>
            </p:spPr>
          </p:pic>
        </p:grp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3725095" y="2253205"/>
              <a:ext cx="4743841" cy="145616"/>
              <a:chOff x="209" y="3616"/>
              <a:chExt cx="5348" cy="101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209" y="3616"/>
                <a:ext cx="4493" cy="101"/>
                <a:chOff x="209" y="3616"/>
                <a:chExt cx="4493" cy="101"/>
              </a:xfrm>
            </p:grpSpPr>
            <p:sp>
              <p:nvSpPr>
                <p:cNvPr id="1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09" y="3616"/>
                  <a:ext cx="572" cy="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de-DE" altLang="de-DE" sz="1000">
                      <a:latin typeface="Arial" pitchFamily="34" charset="0"/>
                      <a:ea typeface="MS PGothic" pitchFamily="34" charset="-128"/>
                      <a:cs typeface="Arial" pitchFamily="34" charset="0"/>
                    </a:rPr>
                    <a:t>2000/1</a:t>
                  </a:r>
                </a:p>
              </p:txBody>
            </p:sp>
            <p:sp>
              <p:nvSpPr>
                <p:cNvPr id="1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165" y="3616"/>
                  <a:ext cx="607" cy="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de-DE" altLang="de-DE" sz="1000">
                      <a:latin typeface="Arial" pitchFamily="34" charset="0"/>
                      <a:ea typeface="MS PGothic" pitchFamily="34" charset="-128"/>
                      <a:cs typeface="Arial" pitchFamily="34" charset="0"/>
                    </a:rPr>
                    <a:t>2002/3</a:t>
                  </a:r>
                </a:p>
              </p:txBody>
            </p:sp>
            <p:sp>
              <p:nvSpPr>
                <p:cNvPr id="1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54" y="3616"/>
                  <a:ext cx="567" cy="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de-DE" altLang="de-DE" sz="1000">
                      <a:latin typeface="Arial" pitchFamily="34" charset="0"/>
                      <a:ea typeface="MS PGothic" pitchFamily="34" charset="-128"/>
                      <a:cs typeface="Arial" pitchFamily="34" charset="0"/>
                    </a:rPr>
                    <a:t>2004/5</a:t>
                  </a:r>
                </a:p>
              </p:txBody>
            </p:sp>
            <p:sp>
              <p:nvSpPr>
                <p:cNvPr id="1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112" y="3616"/>
                  <a:ext cx="588" cy="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de-DE" altLang="de-DE" sz="1000">
                      <a:latin typeface="Arial" pitchFamily="34" charset="0"/>
                      <a:ea typeface="MS PGothic" pitchFamily="34" charset="-128"/>
                      <a:cs typeface="Arial" pitchFamily="34" charset="0"/>
                    </a:rPr>
                    <a:t>2005/6</a:t>
                  </a:r>
                </a:p>
              </p:txBody>
            </p:sp>
            <p:sp>
              <p:nvSpPr>
                <p:cNvPr id="1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056" y="3616"/>
                  <a:ext cx="646" cy="1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Lucida Sans Unicode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de-DE" altLang="de-DE" sz="1000">
                      <a:latin typeface="Arial" pitchFamily="34" charset="0"/>
                      <a:ea typeface="MS PGothic" pitchFamily="34" charset="-128"/>
                      <a:cs typeface="Arial" pitchFamily="34" charset="0"/>
                    </a:rPr>
                    <a:t>2006/7</a:t>
                  </a:r>
                </a:p>
              </p:txBody>
            </p:sp>
          </p:grpSp>
          <p:sp>
            <p:nvSpPr>
              <p:cNvPr id="9" name="Text Box 26"/>
              <p:cNvSpPr txBox="1">
                <a:spLocks noChangeArrowheads="1"/>
              </p:cNvSpPr>
              <p:nvPr/>
            </p:nvSpPr>
            <p:spPr bwMode="auto">
              <a:xfrm>
                <a:off x="4989" y="3616"/>
                <a:ext cx="568" cy="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Lucida Sans Unicode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1000">
                    <a:latin typeface="Arial" pitchFamily="34" charset="0"/>
                    <a:ea typeface="MS PGothic" pitchFamily="34" charset="-128"/>
                    <a:cs typeface="Arial" pitchFamily="34" charset="0"/>
                  </a:rPr>
                  <a:t>2008/9</a:t>
                </a:r>
              </a:p>
            </p:txBody>
          </p:sp>
        </p:grpSp>
      </p:grpSp>
      <p:grpSp>
        <p:nvGrpSpPr>
          <p:cNvPr id="17" name="Gruppieren 8"/>
          <p:cNvGrpSpPr>
            <a:grpSpLocks/>
          </p:cNvGrpSpPr>
          <p:nvPr/>
        </p:nvGrpSpPr>
        <p:grpSpPr bwMode="auto">
          <a:xfrm>
            <a:off x="3311525" y="2606675"/>
            <a:ext cx="2351088" cy="215900"/>
            <a:chOff x="2701520" y="3059603"/>
            <a:chExt cx="2351837" cy="215444"/>
          </a:xfrm>
        </p:grpSpPr>
        <p:sp>
          <p:nvSpPr>
            <p:cNvPr id="18" name="Textfeld 17"/>
            <p:cNvSpPr txBox="1"/>
            <p:nvPr/>
          </p:nvSpPr>
          <p:spPr bwMode="auto">
            <a:xfrm>
              <a:off x="2741221" y="3059603"/>
              <a:ext cx="2312136" cy="21544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800" dirty="0">
                  <a:latin typeface="+mn-lt"/>
                </a:rPr>
                <a:t>Coccolithophorids        Diatoms        </a:t>
              </a:r>
              <a:r>
                <a:rPr lang="en-GB" sz="800" dirty="0" err="1">
                  <a:latin typeface="+mn-lt"/>
                </a:rPr>
                <a:t>Tintinnids</a:t>
              </a:r>
              <a:endParaRPr lang="en-GB" sz="800" dirty="0">
                <a:latin typeface="+mn-lt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3738488" y="3121385"/>
              <a:ext cx="88928" cy="91881"/>
            </a:xfrm>
            <a:prstGeom prst="rect">
              <a:avLst/>
            </a:prstGeom>
            <a:solidFill>
              <a:srgbClr val="005C2A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0" name="Rechteck 19"/>
            <p:cNvSpPr/>
            <p:nvPr/>
          </p:nvSpPr>
          <p:spPr bwMode="auto">
            <a:xfrm>
              <a:off x="2701520" y="3119801"/>
              <a:ext cx="88928" cy="91881"/>
            </a:xfrm>
            <a:prstGeom prst="rect">
              <a:avLst/>
            </a:prstGeom>
            <a:solidFill>
              <a:srgbClr val="03238B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4340342" y="3121385"/>
              <a:ext cx="88928" cy="918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22" name="Gruppieren 8"/>
          <p:cNvGrpSpPr>
            <a:grpSpLocks/>
          </p:cNvGrpSpPr>
          <p:nvPr/>
        </p:nvGrpSpPr>
        <p:grpSpPr bwMode="auto">
          <a:xfrm rot="5400000">
            <a:off x="200819" y="3393281"/>
            <a:ext cx="2746375" cy="1617663"/>
            <a:chOff x="485775" y="1417638"/>
            <a:chExt cx="2746375" cy="1343025"/>
          </a:xfrm>
        </p:grpSpPr>
        <p:grpSp>
          <p:nvGrpSpPr>
            <p:cNvPr id="23" name="Gruppieren 8"/>
            <p:cNvGrpSpPr>
              <a:grpSpLocks/>
            </p:cNvGrpSpPr>
            <p:nvPr/>
          </p:nvGrpSpPr>
          <p:grpSpPr bwMode="auto">
            <a:xfrm>
              <a:off x="485775" y="1417638"/>
              <a:ext cx="2746375" cy="1343025"/>
              <a:chOff x="220607" y="1406874"/>
              <a:chExt cx="2746800" cy="1400376"/>
            </a:xfrm>
          </p:grpSpPr>
          <p:sp>
            <p:nvSpPr>
              <p:cNvPr id="26" name="Rechteck 25"/>
              <p:cNvSpPr>
                <a:spLocks/>
              </p:cNvSpPr>
              <p:nvPr/>
            </p:nvSpPr>
            <p:spPr>
              <a:xfrm>
                <a:off x="220607" y="1406874"/>
                <a:ext cx="2746800" cy="1400376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393700" dist="38100" dir="2700000" algn="tl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grpSp>
            <p:nvGrpSpPr>
              <p:cNvPr id="27" name="Gruppieren 2"/>
              <p:cNvGrpSpPr>
                <a:grpSpLocks/>
              </p:cNvGrpSpPr>
              <p:nvPr/>
            </p:nvGrpSpPr>
            <p:grpSpPr bwMode="auto">
              <a:xfrm>
                <a:off x="243954" y="1441333"/>
                <a:ext cx="2703867" cy="1341438"/>
                <a:chOff x="547688" y="1473200"/>
                <a:chExt cx="2703867" cy="1341438"/>
              </a:xfrm>
            </p:grpSpPr>
            <p:pic>
              <p:nvPicPr>
                <p:cNvPr id="28" name="Picture 16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688" y="1473200"/>
                  <a:ext cx="2611437" cy="1341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27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69209" y="1481524"/>
                  <a:ext cx="782346" cy="13257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24" name="Gerade Verbindung 23"/>
            <p:cNvCxnSpPr/>
            <p:nvPr/>
          </p:nvCxnSpPr>
          <p:spPr>
            <a:xfrm>
              <a:off x="2828925" y="1450588"/>
              <a:ext cx="0" cy="127976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>
              <a:endCxn id="26" idx="3"/>
            </p:cNvCxnSpPr>
            <p:nvPr/>
          </p:nvCxnSpPr>
          <p:spPr>
            <a:xfrm>
              <a:off x="2417763" y="2073994"/>
              <a:ext cx="81438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en 19"/>
          <p:cNvGrpSpPr>
            <a:grpSpLocks/>
          </p:cNvGrpSpPr>
          <p:nvPr/>
        </p:nvGrpSpPr>
        <p:grpSpPr bwMode="auto">
          <a:xfrm>
            <a:off x="3436938" y="982663"/>
            <a:ext cx="5153025" cy="4973637"/>
            <a:chOff x="3437760" y="1211444"/>
            <a:chExt cx="5152657" cy="4974203"/>
          </a:xfrm>
        </p:grpSpPr>
        <p:sp>
          <p:nvSpPr>
            <p:cNvPr id="31" name="Text Box 26"/>
            <p:cNvSpPr txBox="1">
              <a:spLocks noChangeArrowheads="1"/>
            </p:cNvSpPr>
            <p:nvPr/>
          </p:nvSpPr>
          <p:spPr bwMode="auto">
            <a:xfrm>
              <a:off x="3437760" y="4963133"/>
              <a:ext cx="2346157" cy="87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GB" sz="1200" dirty="0">
                  <a:latin typeface="+mn-lt"/>
                </a:rPr>
                <a:t>Temporal variations</a:t>
              </a:r>
            </a:p>
            <a:p>
              <a:pPr algn="r">
                <a:defRPr/>
              </a:pPr>
              <a:r>
                <a:rPr lang="en-GB" sz="1200" dirty="0">
                  <a:latin typeface="+mn-lt"/>
                </a:rPr>
                <a:t>in the particle fluxes</a:t>
              </a:r>
            </a:p>
            <a:p>
              <a:pPr algn="r">
                <a:defRPr/>
              </a:pPr>
              <a:r>
                <a:rPr lang="en-GB" sz="1200" dirty="0">
                  <a:latin typeface="+mn-lt"/>
                </a:rPr>
                <a:t>between 2000 and 2011</a:t>
              </a:r>
            </a:p>
            <a:p>
              <a:pPr algn="r">
                <a:defRPr/>
              </a:pPr>
              <a:endParaRPr lang="en-GB" sz="500" dirty="0">
                <a:latin typeface="+mn-lt"/>
              </a:endParaRPr>
            </a:p>
            <a:p>
              <a:pPr algn="r">
                <a:defRPr/>
              </a:pPr>
              <a:r>
                <a:rPr lang="en-GB" sz="1000" i="1" dirty="0">
                  <a:latin typeface="+mn-lt"/>
                </a:rPr>
                <a:t>(</a:t>
              </a:r>
              <a:r>
                <a:rPr lang="en-GB" sz="1000" i="1" dirty="0" err="1">
                  <a:latin typeface="+mn-lt"/>
                </a:rPr>
                <a:t>Nöthig</a:t>
              </a:r>
              <a:r>
                <a:rPr lang="en-GB" sz="1000" i="1" dirty="0">
                  <a:latin typeface="+mn-lt"/>
                </a:rPr>
                <a:t> &amp; </a:t>
              </a:r>
              <a:r>
                <a:rPr lang="en-GB" sz="1000" i="1" dirty="0" err="1">
                  <a:latin typeface="+mn-lt"/>
                </a:rPr>
                <a:t>Bauerfeind</a:t>
              </a:r>
              <a:r>
                <a:rPr lang="en-GB" sz="1000" i="1" dirty="0">
                  <a:latin typeface="+mn-lt"/>
                </a:rPr>
                <a:t>, </a:t>
              </a:r>
              <a:r>
                <a:rPr lang="en-GB" sz="1000" i="1" dirty="0" err="1">
                  <a:latin typeface="+mn-lt"/>
                </a:rPr>
                <a:t>unpubl</a:t>
              </a:r>
              <a:r>
                <a:rPr lang="en-GB" sz="1000" i="1" dirty="0">
                  <a:latin typeface="+mn-lt"/>
                </a:rPr>
                <a:t>. data)</a:t>
              </a:r>
            </a:p>
          </p:txBody>
        </p:sp>
        <p:grpSp>
          <p:nvGrpSpPr>
            <p:cNvPr id="32" name="Gruppieren 1"/>
            <p:cNvGrpSpPr/>
            <p:nvPr/>
          </p:nvGrpSpPr>
          <p:grpSpPr>
            <a:xfrm>
              <a:off x="6167705" y="1211444"/>
              <a:ext cx="2422712" cy="4974203"/>
              <a:chOff x="6275285" y="1211444"/>
              <a:chExt cx="2422712" cy="4974203"/>
            </a:xfrm>
            <a:effectLst>
              <a:outerShdw blurRad="5207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33" name="Rechteck 32"/>
              <p:cNvSpPr/>
              <p:nvPr/>
            </p:nvSpPr>
            <p:spPr>
              <a:xfrm>
                <a:off x="6275285" y="1211444"/>
                <a:ext cx="2422712" cy="4974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pic>
            <p:nvPicPr>
              <p:cNvPr id="34" name="Picture 29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8903" y="1292127"/>
                <a:ext cx="2389094" cy="481690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cxnSp>
        <p:nvCxnSpPr>
          <p:cNvPr id="36" name="Gerade Verbindung mit Pfeil 35"/>
          <p:cNvCxnSpPr/>
          <p:nvPr/>
        </p:nvCxnSpPr>
        <p:spPr bwMode="auto">
          <a:xfrm>
            <a:off x="6688138" y="2447925"/>
            <a:ext cx="1541462" cy="504825"/>
          </a:xfrm>
          <a:prstGeom prst="straightConnector1">
            <a:avLst/>
          </a:prstGeom>
          <a:ln w="28575">
            <a:solidFill>
              <a:srgbClr val="4F8A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 bwMode="auto">
          <a:xfrm flipV="1">
            <a:off x="6723063" y="4711700"/>
            <a:ext cx="1524000" cy="573088"/>
          </a:xfrm>
          <a:prstGeom prst="straightConnector1">
            <a:avLst/>
          </a:prstGeom>
          <a:ln w="28575">
            <a:solidFill>
              <a:srgbClr val="4F8A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38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40" name="Gruppieren 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5" name="Rechteck 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6" name="Bild 6" descr="HG_LOGO_S_ENG_RGB.jp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7" name="Rechteck 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8" name="Bild 11" descr="Logo_AWI_RGB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1" name="Gruppieren 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2" name="Rechteck 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" name="Rechteck 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Rechteck 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0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/>
              <a:t>pelagic</a:t>
            </a:r>
            <a:r>
              <a:rPr lang="de-DE" dirty="0"/>
              <a:t> time-</a:t>
            </a:r>
            <a:r>
              <a:rPr lang="de-DE" dirty="0" err="1"/>
              <a:t>series</a:t>
            </a:r>
            <a:r>
              <a:rPr lang="de-DE" dirty="0"/>
              <a:t>…</a:t>
            </a:r>
            <a:endParaRPr lang="en-US" cap="all" dirty="0"/>
          </a:p>
        </p:txBody>
      </p:sp>
    </p:spTree>
    <p:extLst>
      <p:ext uri="{BB962C8B-B14F-4D97-AF65-F5344CB8AC3E}">
        <p14:creationId xmlns:p14="http://schemas.microsoft.com/office/powerpoint/2010/main" val="259510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5"/>
          <p:cNvGrpSpPr>
            <a:grpSpLocks/>
          </p:cNvGrpSpPr>
          <p:nvPr/>
        </p:nvGrpSpPr>
        <p:grpSpPr bwMode="auto">
          <a:xfrm>
            <a:off x="642938" y="3900488"/>
            <a:ext cx="8483600" cy="1957387"/>
            <a:chOff x="642938" y="4043363"/>
            <a:chExt cx="8483600" cy="1957387"/>
          </a:xfrm>
        </p:grpSpPr>
        <p:pic>
          <p:nvPicPr>
            <p:cNvPr id="5" name="Grafik 4" descr="Amphipoden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095625" y="4043363"/>
              <a:ext cx="2882900" cy="1957387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  <a:effectLst>
              <a:outerShdw blurRad="304800" dist="12700" dir="2700000" algn="ctr" rotWithShape="0">
                <a:srgbClr val="000000">
                  <a:alpha val="30000"/>
                </a:srgbClr>
              </a:outerShdw>
            </a:effectLst>
          </p:spPr>
        </p:pic>
        <p:sp>
          <p:nvSpPr>
            <p:cNvPr id="7" name="Textfeld 6"/>
            <p:cNvSpPr txBox="1"/>
            <p:nvPr/>
          </p:nvSpPr>
          <p:spPr bwMode="auto">
            <a:xfrm>
              <a:off x="5938838" y="4300538"/>
              <a:ext cx="3187700" cy="1384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200" dirty="0">
                  <a:latin typeface="+mn-lt"/>
                </a:rPr>
                <a:t>Relative proportions</a:t>
              </a:r>
            </a:p>
            <a:p>
              <a:pPr algn="ctr">
                <a:defRPr/>
              </a:pPr>
              <a:r>
                <a:rPr lang="en-GB" sz="1200" dirty="0">
                  <a:latin typeface="+mn-lt"/>
                </a:rPr>
                <a:t>of </a:t>
              </a:r>
              <a:r>
                <a:rPr lang="en-GB" sz="1200" i="1" dirty="0" err="1">
                  <a:latin typeface="+mn-lt"/>
                </a:rPr>
                <a:t>Themisto</a:t>
              </a:r>
              <a:r>
                <a:rPr lang="en-GB" sz="1200" i="1" dirty="0">
                  <a:latin typeface="+mn-lt"/>
                </a:rPr>
                <a:t> </a:t>
              </a:r>
              <a:r>
                <a:rPr lang="en-GB" sz="1200" i="1" dirty="0" err="1">
                  <a:latin typeface="+mn-lt"/>
                </a:rPr>
                <a:t>libellula</a:t>
              </a:r>
              <a:r>
                <a:rPr lang="en-GB" sz="400" i="1" dirty="0">
                  <a:latin typeface="+mn-lt"/>
                </a:rPr>
                <a:t> </a:t>
              </a:r>
              <a:r>
                <a:rPr lang="en-GB" sz="1200" b="1" dirty="0">
                  <a:solidFill>
                    <a:srgbClr val="0070C0"/>
                  </a:solidFill>
                  <a:latin typeface="+mn-lt"/>
                </a:rPr>
                <a:t>*</a:t>
              </a:r>
              <a:r>
                <a:rPr lang="en-GB" sz="1200" dirty="0">
                  <a:latin typeface="+mn-lt"/>
                </a:rPr>
                <a:t> (polar) and</a:t>
              </a:r>
            </a:p>
            <a:p>
              <a:pPr algn="ctr">
                <a:defRPr/>
              </a:pPr>
              <a:r>
                <a:rPr lang="en-GB" sz="1200" i="1" dirty="0" err="1">
                  <a:latin typeface="+mn-lt"/>
                </a:rPr>
                <a:t>Themisto</a:t>
              </a:r>
              <a:r>
                <a:rPr lang="en-GB" sz="1200" i="1" dirty="0">
                  <a:latin typeface="+mn-lt"/>
                </a:rPr>
                <a:t> </a:t>
              </a:r>
              <a:r>
                <a:rPr lang="en-GB" sz="1200" i="1" dirty="0" err="1">
                  <a:latin typeface="+mn-lt"/>
                </a:rPr>
                <a:t>abyssorum</a:t>
              </a:r>
              <a:r>
                <a:rPr lang="en-GB" sz="1200" dirty="0">
                  <a:latin typeface="+mn-lt"/>
                </a:rPr>
                <a:t> (boreal-</a:t>
              </a:r>
              <a:r>
                <a:rPr lang="en-GB" sz="1200" dirty="0" err="1">
                  <a:latin typeface="+mn-lt"/>
                </a:rPr>
                <a:t>subpolar</a:t>
              </a:r>
              <a:r>
                <a:rPr lang="en-GB" sz="1200" dirty="0">
                  <a:latin typeface="+mn-lt"/>
                </a:rPr>
                <a:t>)</a:t>
              </a:r>
              <a:endParaRPr lang="en-US" sz="1200" dirty="0">
                <a:latin typeface="+mn-lt"/>
              </a:endParaRPr>
            </a:p>
            <a:p>
              <a:pPr algn="ctr">
                <a:defRPr/>
              </a:pPr>
              <a:r>
                <a:rPr lang="en-US" sz="1200" dirty="0">
                  <a:latin typeface="+mn-lt"/>
                </a:rPr>
                <a:t>in sediment traps</a:t>
              </a:r>
            </a:p>
            <a:p>
              <a:pPr algn="ctr">
                <a:defRPr/>
              </a:pPr>
              <a:r>
                <a:rPr lang="en-US" sz="1200" dirty="0">
                  <a:latin typeface="+mn-lt"/>
                </a:rPr>
                <a:t>between 2000 and 2009</a:t>
              </a:r>
            </a:p>
            <a:p>
              <a:pPr algn="ctr">
                <a:defRPr/>
              </a:pPr>
              <a:endParaRPr lang="en-US" sz="1200" i="1" dirty="0">
                <a:latin typeface="+mn-lt"/>
              </a:endParaRPr>
            </a:p>
            <a:p>
              <a:pPr algn="ctr">
                <a:defRPr/>
              </a:pPr>
              <a:r>
                <a:rPr lang="en-GB" sz="1000" i="1" dirty="0">
                  <a:latin typeface="+mn-lt"/>
                </a:rPr>
                <a:t>(Kraft et al., 2010)</a:t>
              </a:r>
              <a:endParaRPr lang="en-GB" sz="1000" dirty="0">
                <a:latin typeface="+mn-lt"/>
              </a:endParaRPr>
            </a:p>
          </p:txBody>
        </p:sp>
        <p:pic>
          <p:nvPicPr>
            <p:cNvPr id="8" name="Grafik 8" descr="9044_themisto-libellula-and-themisto-abyssorum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8" y="4219575"/>
              <a:ext cx="2151062" cy="1546225"/>
            </a:xfrm>
            <a:prstGeom prst="rect">
              <a:avLst/>
            </a:prstGeom>
            <a:noFill/>
            <a:ln w="12700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292100" dist="139700" dir="27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9" name="Textfeld 10"/>
            <p:cNvSpPr txBox="1">
              <a:spLocks noChangeArrowheads="1"/>
            </p:cNvSpPr>
            <p:nvPr/>
          </p:nvSpPr>
          <p:spPr bwMode="auto">
            <a:xfrm>
              <a:off x="1188624" y="5192118"/>
              <a:ext cx="219226" cy="21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/>
              <a:r>
                <a:rPr lang="en-GB" altLang="de-DE" sz="1100" b="1">
                  <a:solidFill>
                    <a:srgbClr val="0070C0"/>
                  </a:solidFill>
                  <a:latin typeface="Arial Black" pitchFamily="34" charset="0"/>
                </a:rPr>
                <a:t>*</a:t>
              </a:r>
            </a:p>
          </p:txBody>
        </p:sp>
        <p:sp>
          <p:nvSpPr>
            <p:cNvPr id="10" name="Textfeld 11"/>
            <p:cNvSpPr txBox="1">
              <a:spLocks noChangeArrowheads="1"/>
            </p:cNvSpPr>
            <p:nvPr/>
          </p:nvSpPr>
          <p:spPr bwMode="auto">
            <a:xfrm>
              <a:off x="2607620" y="4390573"/>
              <a:ext cx="220555" cy="21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/>
              <a:r>
                <a:rPr lang="en-GB" altLang="de-DE" sz="1100" b="1">
                  <a:solidFill>
                    <a:srgbClr val="0070C0"/>
                  </a:solidFill>
                  <a:latin typeface="Arial Black" pitchFamily="34" charset="0"/>
                </a:rPr>
                <a:t>*</a:t>
              </a:r>
            </a:p>
          </p:txBody>
        </p:sp>
      </p:grpSp>
      <p:grpSp>
        <p:nvGrpSpPr>
          <p:cNvPr id="13" name="Gruppieren 6"/>
          <p:cNvGrpSpPr>
            <a:grpSpLocks/>
          </p:cNvGrpSpPr>
          <p:nvPr/>
        </p:nvGrpSpPr>
        <p:grpSpPr bwMode="auto">
          <a:xfrm>
            <a:off x="-257175" y="1238250"/>
            <a:ext cx="8285163" cy="2216150"/>
            <a:chOff x="-176939" y="3724485"/>
            <a:chExt cx="8284070" cy="2217576"/>
          </a:xfrm>
        </p:grpSpPr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804" y="3724485"/>
              <a:ext cx="3950766" cy="2217576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254000" dist="38100" dir="2700000" algn="tl" rotWithShape="0">
                <a:prstClr val="black">
                  <a:alpha val="29000"/>
                </a:prstClr>
              </a:outerShdw>
            </a:effectLst>
            <a:extLst/>
          </p:spPr>
        </p:pic>
        <p:sp>
          <p:nvSpPr>
            <p:cNvPr id="15" name="Rechteck 14"/>
            <p:cNvSpPr/>
            <p:nvPr/>
          </p:nvSpPr>
          <p:spPr>
            <a:xfrm>
              <a:off x="-176939" y="4339243"/>
              <a:ext cx="3271406" cy="119933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latin typeface="+mn-lt"/>
                </a:rPr>
                <a:t>Strong increase of</a:t>
              </a:r>
            </a:p>
            <a:p>
              <a:pPr algn="ctr">
                <a:defRPr/>
              </a:pPr>
              <a:r>
                <a:rPr lang="en-US" sz="1200" i="1" dirty="0" err="1">
                  <a:latin typeface="+mn-lt"/>
                </a:rPr>
                <a:t>Limacina</a:t>
              </a:r>
              <a:r>
                <a:rPr lang="en-US" sz="1200" i="1" dirty="0">
                  <a:latin typeface="+mn-lt"/>
                </a:rPr>
                <a:t> </a:t>
              </a:r>
              <a:r>
                <a:rPr lang="en-US" sz="1200" i="1" dirty="0" err="1">
                  <a:latin typeface="+mn-lt"/>
                </a:rPr>
                <a:t>retroversa</a:t>
              </a:r>
              <a:r>
                <a:rPr lang="en-US" sz="1200" i="1" dirty="0">
                  <a:latin typeface="+mn-lt"/>
                </a:rPr>
                <a:t> </a:t>
              </a:r>
              <a:r>
                <a:rPr lang="en-US" sz="1200" dirty="0">
                  <a:latin typeface="+mn-lt"/>
                </a:rPr>
                <a:t>shells</a:t>
              </a:r>
            </a:p>
            <a:p>
              <a:pPr algn="ctr">
                <a:defRPr/>
              </a:pPr>
              <a:r>
                <a:rPr lang="en-US" sz="1200" dirty="0">
                  <a:latin typeface="+mn-lt"/>
                </a:rPr>
                <a:t>in sediment traps</a:t>
              </a:r>
            </a:p>
            <a:p>
              <a:pPr algn="ctr">
                <a:defRPr/>
              </a:pPr>
              <a:r>
                <a:rPr lang="en-US" sz="1200" dirty="0">
                  <a:latin typeface="+mn-lt"/>
                </a:rPr>
                <a:t>between 2006 and 2008.</a:t>
              </a:r>
            </a:p>
            <a:p>
              <a:pPr algn="ctr">
                <a:defRPr/>
              </a:pPr>
              <a:endParaRPr lang="en-US" sz="1200" dirty="0">
                <a:latin typeface="+mn-lt"/>
              </a:endParaRPr>
            </a:p>
            <a:p>
              <a:pPr algn="ctr">
                <a:defRPr/>
              </a:pPr>
              <a:r>
                <a:rPr lang="de-DE" sz="1000" i="1" dirty="0">
                  <a:latin typeface="Arial" charset="0"/>
                  <a:ea typeface="ＭＳ Ｐゴシック" pitchFamily="34" charset="-128"/>
                  <a:cs typeface="Arial" charset="0"/>
                </a:rPr>
                <a:t>(Bauerfeind et al., </a:t>
              </a:r>
              <a:r>
                <a:rPr lang="de-DE" sz="1000" i="1" dirty="0" err="1">
                  <a:latin typeface="Arial" charset="0"/>
                  <a:ea typeface="ＭＳ Ｐゴシック" pitchFamily="34" charset="-128"/>
                  <a:cs typeface="Arial" charset="0"/>
                </a:rPr>
                <a:t>unpubl</a:t>
              </a:r>
              <a:r>
                <a:rPr lang="de-DE" sz="1000" i="1" dirty="0">
                  <a:latin typeface="Arial" charset="0"/>
                  <a:ea typeface="ＭＳ Ｐゴシック" pitchFamily="34" charset="-128"/>
                  <a:cs typeface="Arial" charset="0"/>
                </a:rPr>
                <a:t>. </a:t>
              </a:r>
              <a:r>
                <a:rPr lang="de-DE" sz="1000" i="1" dirty="0" err="1">
                  <a:latin typeface="Arial" charset="0"/>
                  <a:ea typeface="ＭＳ Ｐゴシック" pitchFamily="34" charset="-128"/>
                  <a:cs typeface="Arial" charset="0"/>
                </a:rPr>
                <a:t>data</a:t>
              </a:r>
              <a:r>
                <a:rPr lang="de-DE" sz="1000" i="1" dirty="0">
                  <a:latin typeface="Arial" charset="0"/>
                  <a:ea typeface="ＭＳ Ｐゴシック" pitchFamily="34" charset="-128"/>
                  <a:cs typeface="Arial" charset="0"/>
                </a:rPr>
                <a:t>)</a:t>
              </a:r>
            </a:p>
          </p:txBody>
        </p:sp>
        <p:grpSp>
          <p:nvGrpSpPr>
            <p:cNvPr id="16" name="Gruppieren 3"/>
            <p:cNvGrpSpPr>
              <a:grpSpLocks/>
            </p:cNvGrpSpPr>
            <p:nvPr/>
          </p:nvGrpSpPr>
          <p:grpSpPr bwMode="auto">
            <a:xfrm>
              <a:off x="7065745" y="3822548"/>
              <a:ext cx="1041386" cy="2025110"/>
              <a:chOff x="6359257" y="3742099"/>
              <a:chExt cx="1308250" cy="2707751"/>
            </a:xfrm>
          </p:grpSpPr>
          <p:pic>
            <p:nvPicPr>
              <p:cNvPr id="17" name="Picture 13"/>
              <p:cNvPicPr>
                <a:picLocks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9411" y="3742668"/>
                <a:ext cx="1306101" cy="13062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</p:pic>
          <p:pic>
            <p:nvPicPr>
              <p:cNvPr id="18" name="Picture 14"/>
              <p:cNvPicPr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9411" y="5144503"/>
                <a:ext cx="1308096" cy="13062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</p:grpSp>
      <p:cxnSp>
        <p:nvCxnSpPr>
          <p:cNvPr id="19" name="Gerade Verbindung mit Pfeil 18"/>
          <p:cNvCxnSpPr/>
          <p:nvPr/>
        </p:nvCxnSpPr>
        <p:spPr bwMode="auto">
          <a:xfrm rot="5400000" flipH="1" flipV="1">
            <a:off x="4883944" y="2251869"/>
            <a:ext cx="360363" cy="30797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0"/>
          <p:cNvSpPr txBox="1">
            <a:spLocks noChangeArrowheads="1"/>
          </p:cNvSpPr>
          <p:nvPr/>
        </p:nvSpPr>
        <p:spPr bwMode="auto">
          <a:xfrm>
            <a:off x="4159250" y="1409700"/>
            <a:ext cx="2190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/>
            <a:r>
              <a:rPr lang="en-GB" altLang="de-DE" sz="1100" b="1">
                <a:solidFill>
                  <a:srgbClr val="0070C0"/>
                </a:solidFill>
                <a:latin typeface="Arial Black" pitchFamily="34" charset="0"/>
              </a:rPr>
              <a:t>*</a:t>
            </a:r>
          </a:p>
        </p:txBody>
      </p:sp>
      <p:sp>
        <p:nvSpPr>
          <p:cNvPr id="21" name="Textfeld 10"/>
          <p:cNvSpPr txBox="1">
            <a:spLocks noChangeArrowheads="1"/>
          </p:cNvSpPr>
          <p:nvPr/>
        </p:nvSpPr>
        <p:spPr bwMode="auto">
          <a:xfrm>
            <a:off x="6773863" y="2347913"/>
            <a:ext cx="2190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/>
            <a:r>
              <a:rPr lang="en-GB" altLang="de-DE" sz="1100" b="1">
                <a:solidFill>
                  <a:srgbClr val="0070C0"/>
                </a:solidFill>
                <a:latin typeface="Arial Black" pitchFamily="34" charset="0"/>
              </a:rPr>
              <a:t>*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590925" y="4111625"/>
            <a:ext cx="1465263" cy="901700"/>
            <a:chOff x="3590925" y="4254500"/>
            <a:chExt cx="1465263" cy="901700"/>
          </a:xfrm>
        </p:grpSpPr>
        <p:cxnSp>
          <p:nvCxnSpPr>
            <p:cNvPr id="22" name="Gerade Verbindung mit Pfeil 21"/>
            <p:cNvCxnSpPr/>
            <p:nvPr/>
          </p:nvCxnSpPr>
          <p:spPr bwMode="auto">
            <a:xfrm rot="5400000" flipH="1" flipV="1">
              <a:off x="3564731" y="4280694"/>
              <a:ext cx="360363" cy="30797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 bwMode="auto">
            <a:xfrm rot="16200000" flipH="1">
              <a:off x="4741070" y="4841081"/>
              <a:ext cx="328612" cy="30162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34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36" name="Gruppieren 35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1" name="Rechteck 40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2" name="Bild 6" descr="HG_LOGO_S_ENG_RGB.jp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3" name="Rechteck 42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4" name="Bild 11" descr="Logo_AWI_RGB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37" name="Gruppieren 36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38" name="Rechteck 37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9" name="Rechteck 38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Rechteck 39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5" name="Titel 1"/>
          <p:cNvSpPr txBox="1">
            <a:spLocks/>
          </p:cNvSpPr>
          <p:nvPr/>
        </p:nvSpPr>
        <p:spPr>
          <a:xfrm>
            <a:off x="0" y="37198"/>
            <a:ext cx="6143625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err="1"/>
              <a:t>pelagic</a:t>
            </a:r>
            <a:r>
              <a:rPr lang="de-DE" dirty="0"/>
              <a:t> time-</a:t>
            </a:r>
            <a:r>
              <a:rPr lang="de-DE" dirty="0" err="1"/>
              <a:t>series</a:t>
            </a:r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706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ruppieren 438"/>
          <p:cNvGrpSpPr/>
          <p:nvPr/>
        </p:nvGrpSpPr>
        <p:grpSpPr>
          <a:xfrm>
            <a:off x="-4913" y="5057"/>
            <a:ext cx="9156901" cy="6852943"/>
            <a:chOff x="-4913" y="5057"/>
            <a:chExt cx="9156901" cy="6852943"/>
          </a:xfrm>
        </p:grpSpPr>
        <p:grpSp>
          <p:nvGrpSpPr>
            <p:cNvPr id="440" name="Gruppieren 439"/>
            <p:cNvGrpSpPr/>
            <p:nvPr/>
          </p:nvGrpSpPr>
          <p:grpSpPr>
            <a:xfrm>
              <a:off x="-4913" y="5057"/>
              <a:ext cx="9148913" cy="6852943"/>
              <a:chOff x="-4913" y="5057"/>
              <a:chExt cx="9148913" cy="6852943"/>
            </a:xfrm>
          </p:grpSpPr>
          <p:sp>
            <p:nvSpPr>
              <p:cNvPr id="445" name="Rechteck 444"/>
              <p:cNvSpPr/>
              <p:nvPr userDrawn="1"/>
            </p:nvSpPr>
            <p:spPr>
              <a:xfrm>
                <a:off x="0" y="6282900"/>
                <a:ext cx="9144000" cy="575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446" name="Bild 6" descr="HG_LOGO_S_ENG_RGB.jpg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9919" y="6368625"/>
                <a:ext cx="936399" cy="413842"/>
              </a:xfrm>
              <a:prstGeom prst="rect">
                <a:avLst/>
              </a:prstGeom>
            </p:spPr>
          </p:pic>
          <p:sp>
            <p:nvSpPr>
              <p:cNvPr id="447" name="Rechteck 446"/>
              <p:cNvSpPr/>
              <p:nvPr userDrawn="1"/>
            </p:nvSpPr>
            <p:spPr>
              <a:xfrm>
                <a:off x="-4913" y="5057"/>
                <a:ext cx="9144000" cy="661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448" name="Bild 11" descr="Logo_AWI_RGB.png"/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4312" y="121072"/>
                <a:ext cx="2621832" cy="379909"/>
              </a:xfrm>
              <a:prstGeom prst="rect">
                <a:avLst/>
              </a:prstGeom>
            </p:spPr>
          </p:pic>
        </p:grpSp>
        <p:grpSp>
          <p:nvGrpSpPr>
            <p:cNvPr id="441" name="Gruppieren 440"/>
            <p:cNvGrpSpPr/>
            <p:nvPr/>
          </p:nvGrpSpPr>
          <p:grpSpPr>
            <a:xfrm>
              <a:off x="9088086" y="2084652"/>
              <a:ext cx="63902" cy="671247"/>
              <a:chOff x="9088086" y="2084652"/>
              <a:chExt cx="63902" cy="671247"/>
            </a:xfrm>
          </p:grpSpPr>
          <p:sp>
            <p:nvSpPr>
              <p:cNvPr id="442" name="Rechteck 441"/>
              <p:cNvSpPr/>
              <p:nvPr userDrawn="1"/>
            </p:nvSpPr>
            <p:spPr>
              <a:xfrm>
                <a:off x="9088086" y="2084652"/>
                <a:ext cx="63902" cy="223749"/>
              </a:xfrm>
              <a:prstGeom prst="rect">
                <a:avLst/>
              </a:prstGeom>
              <a:solidFill>
                <a:srgbClr val="14131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3" name="Rechteck 442"/>
              <p:cNvSpPr/>
              <p:nvPr userDrawn="1"/>
            </p:nvSpPr>
            <p:spPr>
              <a:xfrm>
                <a:off x="9088086" y="2308401"/>
                <a:ext cx="63902" cy="223749"/>
              </a:xfrm>
              <a:prstGeom prst="rect">
                <a:avLst/>
              </a:prstGeom>
              <a:solidFill>
                <a:srgbClr val="86121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4" name="Rechteck 443"/>
              <p:cNvSpPr/>
              <p:nvPr userDrawn="1"/>
            </p:nvSpPr>
            <p:spPr>
              <a:xfrm>
                <a:off x="9088086" y="2532150"/>
                <a:ext cx="63902" cy="223749"/>
              </a:xfrm>
              <a:prstGeom prst="rect">
                <a:avLst/>
              </a:prstGeom>
              <a:solidFill>
                <a:srgbClr val="E9942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49" name="Titel 1"/>
          <p:cNvSpPr txBox="1">
            <a:spLocks/>
          </p:cNvSpPr>
          <p:nvPr/>
        </p:nvSpPr>
        <p:spPr>
          <a:xfrm>
            <a:off x="0" y="37198"/>
            <a:ext cx="6300192" cy="604805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sz="2400" dirty="0" smtClean="0"/>
              <a:t>Legacy </a:t>
            </a:r>
            <a:r>
              <a:rPr lang="de-DE" sz="2400" dirty="0" err="1" smtClean="0"/>
              <a:t>sequencing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archived</a:t>
            </a:r>
            <a:r>
              <a:rPr lang="de-DE" sz="2400" dirty="0" smtClean="0"/>
              <a:t> </a:t>
            </a:r>
            <a:r>
              <a:rPr lang="de-DE" sz="2400" dirty="0" err="1" smtClean="0"/>
              <a:t>samples</a:t>
            </a:r>
            <a:endParaRPr lang="de-D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052736"/>
            <a:ext cx="1800201" cy="1618157"/>
          </a:xfrm>
          <a:prstGeom prst="rect">
            <a:avLst/>
          </a:prstGeom>
        </p:spPr>
      </p:pic>
      <p:pic>
        <p:nvPicPr>
          <p:cNvPr id="3" name="Picture 2" descr="Alveolat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365104"/>
            <a:ext cx="2795307" cy="1741521"/>
          </a:xfrm>
          <a:prstGeom prst="rect">
            <a:avLst/>
          </a:prstGeom>
        </p:spPr>
      </p:pic>
      <p:pic>
        <p:nvPicPr>
          <p:cNvPr id="450" name="Picture 449" descr="Stramenopi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616884"/>
            <a:ext cx="2808312" cy="1748220"/>
          </a:xfrm>
          <a:prstGeom prst="rect">
            <a:avLst/>
          </a:prstGeom>
        </p:spPr>
      </p:pic>
      <p:pic>
        <p:nvPicPr>
          <p:cNvPr id="451" name="Picture 450" descr="Temperatur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908721"/>
            <a:ext cx="2808312" cy="1728191"/>
          </a:xfrm>
          <a:prstGeom prst="rect">
            <a:avLst/>
          </a:prstGeom>
        </p:spPr>
      </p:pic>
      <p:sp>
        <p:nvSpPr>
          <p:cNvPr id="452" name="TextBox 451"/>
          <p:cNvSpPr txBox="1"/>
          <p:nvPr/>
        </p:nvSpPr>
        <p:spPr>
          <a:xfrm>
            <a:off x="6228184" y="980728"/>
            <a:ext cx="1382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(e) Temperature</a:t>
            </a:r>
            <a:endParaRPr lang="en-US" sz="1400" dirty="0"/>
          </a:p>
        </p:txBody>
      </p:sp>
      <p:sp>
        <p:nvSpPr>
          <p:cNvPr id="428" name="TextBox 427"/>
          <p:cNvSpPr txBox="1"/>
          <p:nvPr/>
        </p:nvSpPr>
        <p:spPr>
          <a:xfrm>
            <a:off x="6228184" y="2708920"/>
            <a:ext cx="1438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(f) </a:t>
            </a:r>
            <a:r>
              <a:rPr lang="en-US" sz="1400" dirty="0" err="1" smtClean="0"/>
              <a:t>Stramenopiles</a:t>
            </a:r>
            <a:endParaRPr lang="en-US" sz="1400" dirty="0"/>
          </a:p>
        </p:txBody>
      </p:sp>
      <p:sp>
        <p:nvSpPr>
          <p:cNvPr id="429" name="TextBox 428"/>
          <p:cNvSpPr txBox="1"/>
          <p:nvPr/>
        </p:nvSpPr>
        <p:spPr>
          <a:xfrm>
            <a:off x="6300192" y="5589240"/>
            <a:ext cx="1102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(g) </a:t>
            </a:r>
            <a:r>
              <a:rPr lang="en-US" sz="1400" dirty="0" err="1" smtClean="0"/>
              <a:t>Alveolata</a:t>
            </a:r>
            <a:endParaRPr lang="en-US" sz="1400" dirty="0"/>
          </a:p>
        </p:txBody>
      </p:sp>
      <p:pic>
        <p:nvPicPr>
          <p:cNvPr id="453" name="Picture 452" descr="POC flux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08720"/>
            <a:ext cx="3369543" cy="2036665"/>
          </a:xfrm>
          <a:prstGeom prst="rect">
            <a:avLst/>
          </a:prstGeom>
        </p:spPr>
      </p:pic>
      <p:pic>
        <p:nvPicPr>
          <p:cNvPr id="454" name="Picture 453" descr="Opisthokonta seq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2759381" cy="1944216"/>
          </a:xfrm>
          <a:prstGeom prst="rect">
            <a:avLst/>
          </a:prstGeom>
        </p:spPr>
      </p:pic>
      <p:sp>
        <p:nvSpPr>
          <p:cNvPr id="455" name="Rectangle 454"/>
          <p:cNvSpPr/>
          <p:nvPr/>
        </p:nvSpPr>
        <p:spPr>
          <a:xfrm>
            <a:off x="395536" y="2780928"/>
            <a:ext cx="216024" cy="2160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" name="Rectangle 429"/>
          <p:cNvSpPr/>
          <p:nvPr/>
        </p:nvSpPr>
        <p:spPr>
          <a:xfrm>
            <a:off x="395536" y="3068960"/>
            <a:ext cx="216024" cy="21602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6" name="TextBox 455"/>
          <p:cNvSpPr txBox="1"/>
          <p:nvPr/>
        </p:nvSpPr>
        <p:spPr>
          <a:xfrm>
            <a:off x="580023" y="2708920"/>
            <a:ext cx="1759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Spring flux sequences</a:t>
            </a:r>
            <a:endParaRPr lang="en-US" sz="1400" dirty="0"/>
          </a:p>
        </p:txBody>
      </p:sp>
      <p:sp>
        <p:nvSpPr>
          <p:cNvPr id="431" name="TextBox 430"/>
          <p:cNvSpPr txBox="1"/>
          <p:nvPr/>
        </p:nvSpPr>
        <p:spPr>
          <a:xfrm>
            <a:off x="611560" y="2996952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Summer flux sequences</a:t>
            </a:r>
            <a:endParaRPr lang="en-US" sz="1400" dirty="0"/>
          </a:p>
        </p:txBody>
      </p:sp>
      <p:sp>
        <p:nvSpPr>
          <p:cNvPr id="457" name="TextBox 456"/>
          <p:cNvSpPr txBox="1"/>
          <p:nvPr/>
        </p:nvSpPr>
        <p:spPr>
          <a:xfrm>
            <a:off x="467544" y="3717032"/>
            <a:ext cx="10531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(c) </a:t>
            </a:r>
            <a:r>
              <a:rPr lang="en-US" sz="1000" dirty="0" err="1" smtClean="0"/>
              <a:t>Opisthokonta</a:t>
            </a:r>
            <a:endParaRPr lang="en-US" sz="1000" dirty="0"/>
          </a:p>
        </p:txBody>
      </p:sp>
      <p:pic>
        <p:nvPicPr>
          <p:cNvPr id="458" name="Picture 457" descr="SAR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645024"/>
            <a:ext cx="2763329" cy="1944216"/>
          </a:xfrm>
          <a:prstGeom prst="rect">
            <a:avLst/>
          </a:prstGeom>
        </p:spPr>
      </p:pic>
      <p:sp>
        <p:nvSpPr>
          <p:cNvPr id="432" name="TextBox 431"/>
          <p:cNvSpPr txBox="1"/>
          <p:nvPr/>
        </p:nvSpPr>
        <p:spPr>
          <a:xfrm>
            <a:off x="5076056" y="371703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(d) SAR</a:t>
            </a:r>
            <a:endParaRPr lang="en-US" sz="1200" dirty="0"/>
          </a:p>
        </p:txBody>
      </p:sp>
      <p:sp>
        <p:nvSpPr>
          <p:cNvPr id="460" name="TextBox 459"/>
          <p:cNvSpPr txBox="1"/>
          <p:nvPr/>
        </p:nvSpPr>
        <p:spPr>
          <a:xfrm>
            <a:off x="2771800" y="908720"/>
            <a:ext cx="2754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(b) POC flux 2000-2012 (200m)</a:t>
            </a:r>
            <a:endParaRPr lang="en-US" sz="1600" dirty="0"/>
          </a:p>
        </p:txBody>
      </p:sp>
      <p:sp>
        <p:nvSpPr>
          <p:cNvPr id="461" name="TextBox 460"/>
          <p:cNvSpPr txBox="1"/>
          <p:nvPr/>
        </p:nvSpPr>
        <p:spPr>
          <a:xfrm>
            <a:off x="467544" y="5805264"/>
            <a:ext cx="292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Salter et al. unpublished data</a:t>
            </a:r>
            <a:endParaRPr lang="en-US" dirty="0"/>
          </a:p>
        </p:txBody>
      </p:sp>
      <p:sp>
        <p:nvSpPr>
          <p:cNvPr id="462" name="TextBox 461"/>
          <p:cNvSpPr txBox="1"/>
          <p:nvPr/>
        </p:nvSpPr>
        <p:spPr>
          <a:xfrm>
            <a:off x="11377" y="692696"/>
            <a:ext cx="183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</a:t>
            </a:r>
            <a:r>
              <a:rPr lang="en-US" dirty="0" err="1" smtClean="0"/>
              <a:t>Adl</a:t>
            </a:r>
            <a:r>
              <a:rPr lang="en-US" dirty="0" smtClean="0"/>
              <a:t>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Words>714</Words>
  <Application>Microsoft Macintosh PowerPoint</Application>
  <PresentationFormat>On-screen Show (4:3)</PresentationFormat>
  <Paragraphs>128</Paragraphs>
  <Slides>11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Larissa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Ingo Schewe</dc:creator>
  <cp:lastModifiedBy>Wilken-Jon von Appen</cp:lastModifiedBy>
  <cp:revision>22</cp:revision>
  <dcterms:created xsi:type="dcterms:W3CDTF">2016-04-18T09:27:01Z</dcterms:created>
  <dcterms:modified xsi:type="dcterms:W3CDTF">2016-04-25T10:19:57Z</dcterms:modified>
</cp:coreProperties>
</file>